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nter"/>
      <p:regular r:id="rId15"/>
    </p:embeddedFont>
    <p:embeddedFont>
      <p:font typeface="Inter"/>
      <p:regular r:id="rId16"/>
    </p:embeddedFont>
    <p:embeddedFont>
      <p:font typeface="Inter"/>
      <p:regular r:id="rId17"/>
    </p:embeddedFont>
    <p:embeddedFont>
      <p:font typeface="Inter"/>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4-1.png>
</file>

<file path=ppt/media/image-4-2.png>
</file>

<file path=ppt/media/image-4-3.png>
</file>

<file path=ppt/media/image-6-1.png>
</file>

<file path=ppt/media/image-6-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80000"/>
            </a:srgbClr>
          </a:solidFill>
          <a:ln/>
        </p:spPr>
      </p:sp>
      <p:sp>
        <p:nvSpPr>
          <p:cNvPr id="4" name="Text 1"/>
          <p:cNvSpPr/>
          <p:nvPr/>
        </p:nvSpPr>
        <p:spPr>
          <a:xfrm>
            <a:off x="864037" y="1811893"/>
            <a:ext cx="12902327" cy="1550670"/>
          </a:xfrm>
          <a:prstGeom prst="rect">
            <a:avLst/>
          </a:prstGeom>
          <a:noFill/>
          <a:ln/>
        </p:spPr>
        <p:txBody>
          <a:bodyPr wrap="square" lIns="0" tIns="0" rIns="0" bIns="0" rtlCol="0" anchor="t"/>
          <a:lstStyle/>
          <a:p>
            <a:pPr algn="l" indent="0" marL="0">
              <a:lnSpc>
                <a:spcPts val="6050"/>
              </a:lnSpc>
              <a:buNone/>
            </a:pPr>
            <a:r>
              <a:rPr lang="en-US" sz="4850" dirty="0">
                <a:solidFill>
                  <a:srgbClr val="000000"/>
                </a:solidFill>
                <a:latin typeface="Bricolage Grotesque Semi Bold" pitchFamily="34" charset="0"/>
                <a:ea typeface="Bricolage Grotesque Semi Bold" pitchFamily="34" charset="-122"/>
                <a:cs typeface="Bricolage Grotesque Semi Bold" pitchFamily="34" charset="-120"/>
              </a:rPr>
              <a:t>💻</a:t>
            </a:r>
            <a:pPr algn="l" indent="0" marL="0">
              <a:lnSpc>
                <a:spcPts val="6050"/>
              </a:lnSpc>
              <a:buNone/>
            </a:pPr>
            <a:r>
              <a:rPr lang="en-US" sz="4850" dirty="0">
                <a:solidFill>
                  <a:srgbClr val="FFFFFF"/>
                </a:solidFill>
                <a:latin typeface="Bricolage Grotesque Semi Bold" pitchFamily="34" charset="0"/>
                <a:ea typeface="Bricolage Grotesque Semi Bold" pitchFamily="34" charset="-122"/>
                <a:cs typeface="Bricolage Grotesque Semi Bold" pitchFamily="34" charset="-120"/>
              </a:rPr>
              <a:t> Laptop Price Prediction using Machine Learning</a:t>
            </a:r>
            <a:endParaRPr lang="en-US" sz="4850" dirty="0"/>
          </a:p>
        </p:txBody>
      </p:sp>
      <p:sp>
        <p:nvSpPr>
          <p:cNvPr id="5" name="Text 2"/>
          <p:cNvSpPr/>
          <p:nvPr/>
        </p:nvSpPr>
        <p:spPr>
          <a:xfrm>
            <a:off x="864037" y="3732848"/>
            <a:ext cx="12902327" cy="1975247"/>
          </a:xfrm>
          <a:prstGeom prst="rect">
            <a:avLst/>
          </a:prstGeom>
          <a:noFill/>
          <a:ln/>
        </p:spPr>
        <p:txBody>
          <a:bodyPr wrap="square" lIns="0" tIns="0" rIns="0" bIns="0" rtlCol="0" anchor="t"/>
          <a:lstStyle/>
          <a:p>
            <a:pPr algn="l" indent="0" marL="0">
              <a:lnSpc>
                <a:spcPts val="3100"/>
              </a:lnSpc>
              <a:buNone/>
            </a:pPr>
            <a:r>
              <a:rPr lang="en-US" sz="1900" dirty="0">
                <a:solidFill>
                  <a:srgbClr val="FFFFFF"/>
                </a:solidFill>
                <a:latin typeface="Inter" pitchFamily="34" charset="0"/>
                <a:ea typeface="Inter" pitchFamily="34" charset="-122"/>
                <a:cs typeface="Inter" pitchFamily="34" charset="-120"/>
              </a:rPr>
              <a:t>This project provides a robust machine learning solution for predicting laptop prices. By leveraging a Random Forest Regressor and comprehensive data preprocessing, the model offers accurate price estimations based on key specifications such as RAM, GPU, screen resolution, processor type, and weight. This document outlines the project's features, installation steps, model pipeline, and optional visualization and web application integrations, providing a complete guide for data scientists and machine learning engineers.</a:t>
            </a:r>
            <a:endParaRPr lang="en-US" sz="1900" dirty="0"/>
          </a:p>
        </p:txBody>
      </p:sp>
      <p:sp>
        <p:nvSpPr>
          <p:cNvPr id="6" name="Shape 3"/>
          <p:cNvSpPr/>
          <p:nvPr/>
        </p:nvSpPr>
        <p:spPr>
          <a:xfrm>
            <a:off x="864037" y="6004203"/>
            <a:ext cx="394930" cy="394930"/>
          </a:xfrm>
          <a:prstGeom prst="roundRect">
            <a:avLst>
              <a:gd name="adj" fmla="val 23151155"/>
            </a:avLst>
          </a:prstGeom>
          <a:noFill/>
          <a:ln w="7620">
            <a:solidFill>
              <a:srgbClr val="4D4D51"/>
            </a:solidFill>
            <a:prstDash val="solid"/>
          </a:ln>
        </p:spPr>
      </p:sp>
      <p:pic>
        <p:nvPicPr>
          <p:cNvPr id="7" name="Image 1" descr="preencoded.png">    </p:cNvPr>
          <p:cNvPicPr>
            <a:picLocks noChangeAspect="1"/>
          </p:cNvPicPr>
          <p:nvPr/>
        </p:nvPicPr>
        <p:blipFill>
          <a:blip r:embed="rId2"/>
          <a:stretch>
            <a:fillRect/>
          </a:stretch>
        </p:blipFill>
        <p:spPr>
          <a:xfrm>
            <a:off x="871657" y="6011823"/>
            <a:ext cx="379690" cy="379690"/>
          </a:xfrm>
          <a:prstGeom prst="rect">
            <a:avLst/>
          </a:prstGeom>
        </p:spPr>
      </p:pic>
      <p:sp>
        <p:nvSpPr>
          <p:cNvPr id="8" name="Text 4"/>
          <p:cNvSpPr/>
          <p:nvPr/>
        </p:nvSpPr>
        <p:spPr>
          <a:xfrm>
            <a:off x="1382316" y="5985748"/>
            <a:ext cx="3549015" cy="431959"/>
          </a:xfrm>
          <a:prstGeom prst="rect">
            <a:avLst/>
          </a:prstGeom>
          <a:noFill/>
          <a:ln/>
        </p:spPr>
        <p:txBody>
          <a:bodyPr wrap="none" lIns="0" tIns="0" rIns="0" bIns="0" rtlCol="0" anchor="t"/>
          <a:lstStyle/>
          <a:p>
            <a:pPr algn="l" indent="0" marL="0">
              <a:lnSpc>
                <a:spcPts val="3400"/>
              </a:lnSpc>
              <a:buNone/>
            </a:pPr>
            <a:r>
              <a:rPr lang="en-US" sz="2400" b="1" dirty="0">
                <a:solidFill>
                  <a:srgbClr val="FFFFFF"/>
                </a:solidFill>
                <a:latin typeface="Inter Bold" pitchFamily="34" charset="0"/>
                <a:ea typeface="Inter Bold" pitchFamily="34" charset="-122"/>
                <a:cs typeface="Inter Bold" pitchFamily="34" charset="-120"/>
              </a:rPr>
              <a:t>by Shivaprasad Samera</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09387" y="1010841"/>
            <a:ext cx="9120664" cy="722709"/>
          </a:xfrm>
          <a:prstGeom prst="rect">
            <a:avLst/>
          </a:prstGeom>
          <a:noFill/>
          <a:ln/>
        </p:spPr>
        <p:txBody>
          <a:bodyPr wrap="none" lIns="0" tIns="0" rIns="0" bIns="0" rtlCol="0" anchor="t"/>
          <a:lstStyle/>
          <a:p>
            <a:pPr algn="l" indent="0" marL="0">
              <a:lnSpc>
                <a:spcPts val="5650"/>
              </a:lnSpc>
              <a:buNone/>
            </a:pPr>
            <a:r>
              <a:rPr lang="en-US" sz="4550" dirty="0">
                <a:solidFill>
                  <a:srgbClr val="000000"/>
                </a:solidFill>
                <a:latin typeface="Bricolage Grotesque Semi Bold" pitchFamily="34" charset="0"/>
                <a:ea typeface="Bricolage Grotesque Semi Bold" pitchFamily="34" charset="-122"/>
                <a:cs typeface="Bricolage Grotesque Semi Bold" pitchFamily="34" charset="-120"/>
              </a:rPr>
              <a:t>🚀</a:t>
            </a:r>
            <a:pPr algn="l" indent="0" marL="0">
              <a:lnSpc>
                <a:spcPts val="5650"/>
              </a:lnSpc>
              <a:buNone/>
            </a:pPr>
            <a:r>
              <a:rPr lang="en-US" sz="4550" dirty="0">
                <a:solidFill>
                  <a:srgbClr val="2C2926"/>
                </a:solidFill>
                <a:latin typeface="Bricolage Grotesque Semi Bold" pitchFamily="34" charset="0"/>
                <a:ea typeface="Bricolage Grotesque Semi Bold" pitchFamily="34" charset="-122"/>
                <a:cs typeface="Bricolage Grotesque Semi Bold" pitchFamily="34" charset="-120"/>
              </a:rPr>
              <a:t> Key Features and Capabilities</a:t>
            </a:r>
            <a:endParaRPr lang="en-US" sz="4550" dirty="0"/>
          </a:p>
        </p:txBody>
      </p:sp>
      <p:sp>
        <p:nvSpPr>
          <p:cNvPr id="3" name="Text 1"/>
          <p:cNvSpPr/>
          <p:nvPr/>
        </p:nvSpPr>
        <p:spPr>
          <a:xfrm>
            <a:off x="809387" y="2195989"/>
            <a:ext cx="13011626" cy="1109782"/>
          </a:xfrm>
          <a:prstGeom prst="rect">
            <a:avLst/>
          </a:prstGeom>
          <a:noFill/>
          <a:ln/>
        </p:spPr>
        <p:txBody>
          <a:bodyPr wrap="square" lIns="0" tIns="0" rIns="0" bIns="0" rtlCol="0" anchor="t"/>
          <a:lstStyle/>
          <a:p>
            <a:pPr algn="l" indent="0" marL="0">
              <a:lnSpc>
                <a:spcPts val="2900"/>
              </a:lnSpc>
              <a:buNone/>
            </a:pPr>
            <a:r>
              <a:rPr lang="en-US" sz="1800" dirty="0">
                <a:solidFill>
                  <a:srgbClr val="2C2926"/>
                </a:solidFill>
                <a:latin typeface="Inter" pitchFamily="34" charset="0"/>
                <a:ea typeface="Inter" pitchFamily="34" charset="-122"/>
                <a:cs typeface="Inter" pitchFamily="34" charset="-120"/>
              </a:rPr>
              <a:t>The Laptop Price Prediction project is designed with a set of powerful features to ensure accurate and insightful predictions. It starts with robust data handling, capable of cleaning and formatting diverse datasets. The core of the project lies in its machine learning model, which utilizes a Random Forest Regressor for precise price predictions.</a:t>
            </a:r>
            <a:endParaRPr lang="en-US" sz="1800" dirty="0"/>
          </a:p>
        </p:txBody>
      </p:sp>
      <p:sp>
        <p:nvSpPr>
          <p:cNvPr id="4" name="Text 2"/>
          <p:cNvSpPr/>
          <p:nvPr/>
        </p:nvSpPr>
        <p:spPr>
          <a:xfrm>
            <a:off x="809387" y="3565922"/>
            <a:ext cx="13011626" cy="739854"/>
          </a:xfrm>
          <a:prstGeom prst="rect">
            <a:avLst/>
          </a:prstGeom>
          <a:noFill/>
          <a:ln/>
        </p:spPr>
        <p:txBody>
          <a:bodyPr wrap="square" lIns="0" tIns="0" rIns="0" bIns="0" rtlCol="0" anchor="t"/>
          <a:lstStyle/>
          <a:p>
            <a:pPr algn="l" marL="342900" indent="-342900">
              <a:lnSpc>
                <a:spcPts val="2900"/>
              </a:lnSpc>
              <a:buSzPct val="100000"/>
              <a:buChar char="•"/>
            </a:pPr>
            <a:r>
              <a:rPr lang="en-US" sz="1800" b="1" dirty="0">
                <a:solidFill>
                  <a:srgbClr val="2C2926"/>
                </a:solidFill>
                <a:latin typeface="Inter" pitchFamily="34" charset="0"/>
                <a:ea typeface="Inter" pitchFamily="34" charset="-122"/>
                <a:cs typeface="Inter" pitchFamily="34" charset="-120"/>
              </a:rPr>
              <a:t>Data Preprocessing:</a:t>
            </a:r>
            <a:pPr algn="l" indent="0" marL="0">
              <a:lnSpc>
                <a:spcPts val="2900"/>
              </a:lnSpc>
              <a:buNone/>
            </a:pPr>
            <a:r>
              <a:rPr lang="en-US" sz="1800" dirty="0">
                <a:solidFill>
                  <a:srgbClr val="2C2926"/>
                </a:solidFill>
                <a:latin typeface="Inter" pitchFamily="34" charset="0"/>
                <a:ea typeface="Inter" pitchFamily="34" charset="-122"/>
                <a:cs typeface="Inter" pitchFamily="34" charset="-120"/>
              </a:rPr>
              <a:t> Handles missing values, cleans raw data, and formats the dataset appropriately for model consumption.</a:t>
            </a:r>
            <a:endParaRPr lang="en-US" sz="1800" dirty="0"/>
          </a:p>
        </p:txBody>
      </p:sp>
      <p:sp>
        <p:nvSpPr>
          <p:cNvPr id="5" name="Text 3"/>
          <p:cNvSpPr/>
          <p:nvPr/>
        </p:nvSpPr>
        <p:spPr>
          <a:xfrm>
            <a:off x="809387" y="4386620"/>
            <a:ext cx="13011626" cy="369927"/>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2C2926"/>
                </a:solidFill>
                <a:latin typeface="Inter" pitchFamily="34" charset="0"/>
                <a:ea typeface="Inter" pitchFamily="34" charset="-122"/>
                <a:cs typeface="Inter" pitchFamily="34" charset="-120"/>
              </a:rPr>
              <a:t>Machine Learning Model:</a:t>
            </a:r>
            <a:pPr algn="l" indent="0" marL="0">
              <a:lnSpc>
                <a:spcPts val="2900"/>
              </a:lnSpc>
              <a:buNone/>
            </a:pPr>
            <a:r>
              <a:rPr lang="en-US" sz="1800" dirty="0">
                <a:solidFill>
                  <a:srgbClr val="2C2926"/>
                </a:solidFill>
                <a:latin typeface="Inter" pitchFamily="34" charset="0"/>
                <a:ea typeface="Inter" pitchFamily="34" charset="-122"/>
                <a:cs typeface="Inter" pitchFamily="34" charset="-120"/>
              </a:rPr>
              <a:t> Implements a Random Forest Regressor for highly accurate laptop price predictions.</a:t>
            </a:r>
            <a:endParaRPr lang="en-US" sz="1800" dirty="0"/>
          </a:p>
        </p:txBody>
      </p:sp>
      <p:sp>
        <p:nvSpPr>
          <p:cNvPr id="6" name="Text 4"/>
          <p:cNvSpPr/>
          <p:nvPr/>
        </p:nvSpPr>
        <p:spPr>
          <a:xfrm>
            <a:off x="809387" y="4837390"/>
            <a:ext cx="13011626" cy="739854"/>
          </a:xfrm>
          <a:prstGeom prst="rect">
            <a:avLst/>
          </a:prstGeom>
          <a:noFill/>
          <a:ln/>
        </p:spPr>
        <p:txBody>
          <a:bodyPr wrap="square" lIns="0" tIns="0" rIns="0" bIns="0" rtlCol="0" anchor="t"/>
          <a:lstStyle/>
          <a:p>
            <a:pPr algn="l" marL="342900" indent="-342900">
              <a:lnSpc>
                <a:spcPts val="2900"/>
              </a:lnSpc>
              <a:buSzPct val="100000"/>
              <a:buChar char="•"/>
            </a:pPr>
            <a:r>
              <a:rPr lang="en-US" sz="1800" b="1" dirty="0">
                <a:solidFill>
                  <a:srgbClr val="2C2926"/>
                </a:solidFill>
                <a:latin typeface="Inter" pitchFamily="34" charset="0"/>
                <a:ea typeface="Inter" pitchFamily="34" charset="-122"/>
                <a:cs typeface="Inter" pitchFamily="34" charset="-120"/>
              </a:rPr>
              <a:t>Visualization &amp; Analysis:</a:t>
            </a:r>
            <a:pPr algn="l" indent="0" marL="0">
              <a:lnSpc>
                <a:spcPts val="2900"/>
              </a:lnSpc>
              <a:buNone/>
            </a:pPr>
            <a:r>
              <a:rPr lang="en-US" sz="1800" dirty="0">
                <a:solidFill>
                  <a:srgbClr val="2C2926"/>
                </a:solidFill>
                <a:latin typeface="Inter" pitchFamily="34" charset="0"/>
                <a:ea typeface="Inter" pitchFamily="34" charset="-122"/>
                <a:cs typeface="Inter" pitchFamily="34" charset="-120"/>
              </a:rPr>
              <a:t> Uses popular libraries like Matplotlib and Seaborn to generate insightful charts and graphs, helping to understand data distributions and model performance.</a:t>
            </a:r>
            <a:endParaRPr lang="en-US" sz="1800" dirty="0"/>
          </a:p>
        </p:txBody>
      </p:sp>
      <p:sp>
        <p:nvSpPr>
          <p:cNvPr id="7" name="Text 5"/>
          <p:cNvSpPr/>
          <p:nvPr/>
        </p:nvSpPr>
        <p:spPr>
          <a:xfrm>
            <a:off x="809387" y="5658088"/>
            <a:ext cx="13011626" cy="739854"/>
          </a:xfrm>
          <a:prstGeom prst="rect">
            <a:avLst/>
          </a:prstGeom>
          <a:noFill/>
          <a:ln/>
        </p:spPr>
        <p:txBody>
          <a:bodyPr wrap="square" lIns="0" tIns="0" rIns="0" bIns="0" rtlCol="0" anchor="t"/>
          <a:lstStyle/>
          <a:p>
            <a:pPr algn="l" marL="342900" indent="-342900">
              <a:lnSpc>
                <a:spcPts val="2900"/>
              </a:lnSpc>
              <a:buSzPct val="100000"/>
              <a:buChar char="•"/>
            </a:pPr>
            <a:r>
              <a:rPr lang="en-US" sz="1800" b="1" dirty="0">
                <a:solidFill>
                  <a:srgbClr val="2C2926"/>
                </a:solidFill>
                <a:latin typeface="Inter" pitchFamily="34" charset="0"/>
                <a:ea typeface="Inter" pitchFamily="34" charset="-122"/>
                <a:cs typeface="Inter" pitchFamily="34" charset="-120"/>
              </a:rPr>
              <a:t>Power BI Dashboard (Optional):</a:t>
            </a:r>
            <a:pPr algn="l" indent="0" marL="0">
              <a:lnSpc>
                <a:spcPts val="2900"/>
              </a:lnSpc>
              <a:buNone/>
            </a:pPr>
            <a:r>
              <a:rPr lang="en-US" sz="1800" dirty="0">
                <a:solidFill>
                  <a:srgbClr val="2C2926"/>
                </a:solidFill>
                <a:latin typeface="Inter" pitchFamily="34" charset="0"/>
                <a:ea typeface="Inter" pitchFamily="34" charset="-122"/>
                <a:cs typeface="Inter" pitchFamily="34" charset="-120"/>
              </a:rPr>
              <a:t> Provides an interactive dashboard for visualizing trends and analyzing laptop pricing dynamics.</a:t>
            </a:r>
            <a:endParaRPr lang="en-US" sz="1800" dirty="0"/>
          </a:p>
        </p:txBody>
      </p:sp>
      <p:sp>
        <p:nvSpPr>
          <p:cNvPr id="8" name="Text 6"/>
          <p:cNvSpPr/>
          <p:nvPr/>
        </p:nvSpPr>
        <p:spPr>
          <a:xfrm>
            <a:off x="809387" y="6478786"/>
            <a:ext cx="13011626" cy="739854"/>
          </a:xfrm>
          <a:prstGeom prst="rect">
            <a:avLst/>
          </a:prstGeom>
          <a:noFill/>
          <a:ln/>
        </p:spPr>
        <p:txBody>
          <a:bodyPr wrap="square" lIns="0" tIns="0" rIns="0" bIns="0" rtlCol="0" anchor="t"/>
          <a:lstStyle/>
          <a:p>
            <a:pPr algn="l" marL="342900" indent="-342900">
              <a:lnSpc>
                <a:spcPts val="2900"/>
              </a:lnSpc>
              <a:buSzPct val="100000"/>
              <a:buChar char="•"/>
            </a:pPr>
            <a:r>
              <a:rPr lang="en-US" sz="1800" b="1" dirty="0">
                <a:solidFill>
                  <a:srgbClr val="2C2926"/>
                </a:solidFill>
                <a:latin typeface="Inter" pitchFamily="34" charset="0"/>
                <a:ea typeface="Inter" pitchFamily="34" charset="-122"/>
                <a:cs typeface="Inter" pitchFamily="34" charset="-120"/>
              </a:rPr>
              <a:t>Web Application (Optional):</a:t>
            </a:r>
            <a:pPr algn="l" indent="0" marL="0">
              <a:lnSpc>
                <a:spcPts val="2900"/>
              </a:lnSpc>
              <a:buNone/>
            </a:pPr>
            <a:r>
              <a:rPr lang="en-US" sz="1800" dirty="0">
                <a:solidFill>
                  <a:srgbClr val="2C2926"/>
                </a:solidFill>
                <a:latin typeface="Inter" pitchFamily="34" charset="0"/>
                <a:ea typeface="Inter" pitchFamily="34" charset="-122"/>
                <a:cs typeface="Inter" pitchFamily="34" charset="-120"/>
              </a:rPr>
              <a:t> A Streamlit-based user interface allows for easy, on-demand price predictions through a simple web form.</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05326" y="715566"/>
            <a:ext cx="5038487" cy="637461"/>
          </a:xfrm>
          <a:prstGeom prst="rect">
            <a:avLst/>
          </a:prstGeom>
          <a:noFill/>
          <a:ln/>
        </p:spPr>
        <p:txBody>
          <a:bodyPr wrap="none" lIns="0" tIns="0" rIns="0" bIns="0" rtlCol="0" anchor="t"/>
          <a:lstStyle/>
          <a:p>
            <a:pPr algn="l" indent="0" marL="0">
              <a:lnSpc>
                <a:spcPts val="4950"/>
              </a:lnSpc>
              <a:buNone/>
            </a:pPr>
            <a:r>
              <a:rPr lang="en-US" sz="3950" dirty="0">
                <a:solidFill>
                  <a:srgbClr val="000000"/>
                </a:solidFill>
                <a:latin typeface="Bricolage Grotesque Semi Bold" pitchFamily="34" charset="0"/>
                <a:ea typeface="Bricolage Grotesque Semi Bold" pitchFamily="34" charset="-122"/>
                <a:cs typeface="Bricolage Grotesque Semi Bold" pitchFamily="34" charset="-120"/>
              </a:rPr>
              <a:t>📂</a:t>
            </a:r>
            <a:pPr algn="l" indent="0" marL="0">
              <a:lnSpc>
                <a:spcPts val="4950"/>
              </a:lnSpc>
              <a:buNone/>
            </a:pPr>
            <a:r>
              <a:rPr lang="en-US" sz="3950" dirty="0">
                <a:solidFill>
                  <a:srgbClr val="2C2926"/>
                </a:solidFill>
                <a:latin typeface="Bricolage Grotesque Semi Bold" pitchFamily="34" charset="0"/>
                <a:ea typeface="Bricolage Grotesque Semi Bold" pitchFamily="34" charset="-122"/>
                <a:cs typeface="Bricolage Grotesque Semi Bold" pitchFamily="34" charset="-120"/>
              </a:rPr>
              <a:t> Dataset Overview</a:t>
            </a:r>
            <a:endParaRPr lang="en-US" sz="3950" dirty="0"/>
          </a:p>
        </p:txBody>
      </p:sp>
      <p:sp>
        <p:nvSpPr>
          <p:cNvPr id="3" name="Text 1"/>
          <p:cNvSpPr/>
          <p:nvPr/>
        </p:nvSpPr>
        <p:spPr>
          <a:xfrm>
            <a:off x="705326" y="1756053"/>
            <a:ext cx="13219748" cy="644843"/>
          </a:xfrm>
          <a:prstGeom prst="rect">
            <a:avLst/>
          </a:prstGeom>
          <a:noFill/>
          <a:ln/>
        </p:spPr>
        <p:txBody>
          <a:bodyPr wrap="square" lIns="0" tIns="0" rIns="0" bIns="0" rtlCol="0" anchor="t"/>
          <a:lstStyle/>
          <a:p>
            <a:pPr algn="l" indent="0" marL="0">
              <a:lnSpc>
                <a:spcPts val="2500"/>
              </a:lnSpc>
              <a:buNone/>
            </a:pPr>
            <a:r>
              <a:rPr lang="en-US" sz="1550" dirty="0">
                <a:solidFill>
                  <a:srgbClr val="2C2926"/>
                </a:solidFill>
                <a:latin typeface="Inter" pitchFamily="34" charset="0"/>
                <a:ea typeface="Inter" pitchFamily="34" charset="-122"/>
                <a:cs typeface="Inter" pitchFamily="34" charset="-120"/>
              </a:rPr>
              <a:t>The foundation of this price prediction model is a comprehensive dataset containing detailed specifications for over 1300 laptops. This rich dataset allows for thorough analysis and robust model training, capturing various factors that influence laptop pricing.</a:t>
            </a:r>
            <a:endParaRPr lang="en-US" sz="1550" dirty="0"/>
          </a:p>
        </p:txBody>
      </p:sp>
      <p:sp>
        <p:nvSpPr>
          <p:cNvPr id="4" name="Text 2"/>
          <p:cNvSpPr/>
          <p:nvPr/>
        </p:nvSpPr>
        <p:spPr>
          <a:xfrm>
            <a:off x="705326" y="2627590"/>
            <a:ext cx="13219748" cy="322421"/>
          </a:xfrm>
          <a:prstGeom prst="rect">
            <a:avLst/>
          </a:prstGeom>
          <a:noFill/>
          <a:ln/>
        </p:spPr>
        <p:txBody>
          <a:bodyPr wrap="none" lIns="0" tIns="0" rIns="0" bIns="0" rtlCol="0" anchor="t"/>
          <a:lstStyle/>
          <a:p>
            <a:pPr algn="l" indent="0" marL="0">
              <a:lnSpc>
                <a:spcPts val="2500"/>
              </a:lnSpc>
              <a:buNone/>
            </a:pPr>
            <a:r>
              <a:rPr lang="en-US" sz="1550" dirty="0">
                <a:solidFill>
                  <a:srgbClr val="2C2926"/>
                </a:solidFill>
                <a:latin typeface="Inter" pitchFamily="34" charset="0"/>
                <a:ea typeface="Inter" pitchFamily="34" charset="-122"/>
                <a:cs typeface="Inter" pitchFamily="34" charset="-120"/>
              </a:rPr>
              <a:t>Each entry in the dataset includes crucial attributes:</a:t>
            </a:r>
            <a:endParaRPr lang="en-US" sz="1550" dirty="0"/>
          </a:p>
        </p:txBody>
      </p:sp>
      <p:sp>
        <p:nvSpPr>
          <p:cNvPr id="5" name="Text 3"/>
          <p:cNvSpPr/>
          <p:nvPr/>
        </p:nvSpPr>
        <p:spPr>
          <a:xfrm>
            <a:off x="705326" y="3176707"/>
            <a:ext cx="13219748" cy="322421"/>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2C2926"/>
                </a:solidFill>
                <a:latin typeface="Inter" pitchFamily="34" charset="0"/>
                <a:ea typeface="Inter" pitchFamily="34" charset="-122"/>
                <a:cs typeface="Inter" pitchFamily="34" charset="-120"/>
              </a:rPr>
              <a:t>Company:</a:t>
            </a:r>
            <a:pPr algn="l" indent="0" marL="0">
              <a:lnSpc>
                <a:spcPts val="2500"/>
              </a:lnSpc>
              <a:buNone/>
            </a:pPr>
            <a:r>
              <a:rPr lang="en-US" sz="1550" dirty="0">
                <a:solidFill>
                  <a:srgbClr val="2C2926"/>
                </a:solidFill>
                <a:latin typeface="Inter" pitchFamily="34" charset="0"/>
                <a:ea typeface="Inter" pitchFamily="34" charset="-122"/>
                <a:cs typeface="Inter" pitchFamily="34" charset="-120"/>
              </a:rPr>
              <a:t> Manufacturer of the laptop (e.g., Apple, Dell, HP, Lenovo).</a:t>
            </a:r>
            <a:endParaRPr lang="en-US" sz="1550" dirty="0"/>
          </a:p>
        </p:txBody>
      </p:sp>
      <p:sp>
        <p:nvSpPr>
          <p:cNvPr id="6" name="Text 4"/>
          <p:cNvSpPr/>
          <p:nvPr/>
        </p:nvSpPr>
        <p:spPr>
          <a:xfrm>
            <a:off x="705326" y="3569613"/>
            <a:ext cx="13219748" cy="322421"/>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2C2926"/>
                </a:solidFill>
                <a:latin typeface="Inter" pitchFamily="34" charset="0"/>
                <a:ea typeface="Inter" pitchFamily="34" charset="-122"/>
                <a:cs typeface="Inter" pitchFamily="34" charset="-120"/>
              </a:rPr>
              <a:t>Type Name:</a:t>
            </a:r>
            <a:pPr algn="l" indent="0" marL="0">
              <a:lnSpc>
                <a:spcPts val="2500"/>
              </a:lnSpc>
              <a:buNone/>
            </a:pPr>
            <a:r>
              <a:rPr lang="en-US" sz="1550" dirty="0">
                <a:solidFill>
                  <a:srgbClr val="2C2926"/>
                </a:solidFill>
                <a:latin typeface="Inter" pitchFamily="34" charset="0"/>
                <a:ea typeface="Inter" pitchFamily="34" charset="-122"/>
                <a:cs typeface="Inter" pitchFamily="34" charset="-120"/>
              </a:rPr>
              <a:t> Category of the laptop (e.g., Ultrabook, Notebook, Gaming).</a:t>
            </a:r>
            <a:endParaRPr lang="en-US" sz="1550" dirty="0"/>
          </a:p>
        </p:txBody>
      </p:sp>
      <p:sp>
        <p:nvSpPr>
          <p:cNvPr id="7" name="Text 5"/>
          <p:cNvSpPr/>
          <p:nvPr/>
        </p:nvSpPr>
        <p:spPr>
          <a:xfrm>
            <a:off x="705326" y="3962519"/>
            <a:ext cx="13219748" cy="322421"/>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2C2926"/>
                </a:solidFill>
                <a:latin typeface="Inter" pitchFamily="34" charset="0"/>
                <a:ea typeface="Inter" pitchFamily="34" charset="-122"/>
                <a:cs typeface="Inter" pitchFamily="34" charset="-120"/>
              </a:rPr>
              <a:t>RAM:</a:t>
            </a:r>
            <a:pPr algn="l" indent="0" marL="0">
              <a:lnSpc>
                <a:spcPts val="2500"/>
              </a:lnSpc>
              <a:buNone/>
            </a:pPr>
            <a:r>
              <a:rPr lang="en-US" sz="1550" dirty="0">
                <a:solidFill>
                  <a:srgbClr val="2C2926"/>
                </a:solidFill>
                <a:latin typeface="Inter" pitchFamily="34" charset="0"/>
                <a:ea typeface="Inter" pitchFamily="34" charset="-122"/>
                <a:cs typeface="Inter" pitchFamily="34" charset="-120"/>
              </a:rPr>
              <a:t> Random Access Memory in GB.</a:t>
            </a:r>
            <a:endParaRPr lang="en-US" sz="1550" dirty="0"/>
          </a:p>
        </p:txBody>
      </p:sp>
      <p:sp>
        <p:nvSpPr>
          <p:cNvPr id="8" name="Text 6"/>
          <p:cNvSpPr/>
          <p:nvPr/>
        </p:nvSpPr>
        <p:spPr>
          <a:xfrm>
            <a:off x="705326" y="4355425"/>
            <a:ext cx="13219748" cy="322421"/>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2C2926"/>
                </a:solidFill>
                <a:latin typeface="Inter" pitchFamily="34" charset="0"/>
                <a:ea typeface="Inter" pitchFamily="34" charset="-122"/>
                <a:cs typeface="Inter" pitchFamily="34" charset="-120"/>
              </a:rPr>
              <a:t>GPU:</a:t>
            </a:r>
            <a:pPr algn="l" indent="0" marL="0">
              <a:lnSpc>
                <a:spcPts val="2500"/>
              </a:lnSpc>
              <a:buNone/>
            </a:pPr>
            <a:r>
              <a:rPr lang="en-US" sz="1550" dirty="0">
                <a:solidFill>
                  <a:srgbClr val="2C2926"/>
                </a:solidFill>
                <a:latin typeface="Inter" pitchFamily="34" charset="0"/>
                <a:ea typeface="Inter" pitchFamily="34" charset="-122"/>
                <a:cs typeface="Inter" pitchFamily="34" charset="-120"/>
              </a:rPr>
              <a:t> Graphics Processing Unit details.</a:t>
            </a:r>
            <a:endParaRPr lang="en-US" sz="1550" dirty="0"/>
          </a:p>
        </p:txBody>
      </p:sp>
      <p:sp>
        <p:nvSpPr>
          <p:cNvPr id="9" name="Text 7"/>
          <p:cNvSpPr/>
          <p:nvPr/>
        </p:nvSpPr>
        <p:spPr>
          <a:xfrm>
            <a:off x="705326" y="4748332"/>
            <a:ext cx="13219748" cy="322421"/>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2C2926"/>
                </a:solidFill>
                <a:latin typeface="Inter" pitchFamily="34" charset="0"/>
                <a:ea typeface="Inter" pitchFamily="34" charset="-122"/>
                <a:cs typeface="Inter" pitchFamily="34" charset="-120"/>
              </a:rPr>
              <a:t>Screen Resolution:</a:t>
            </a:r>
            <a:pPr algn="l" indent="0" marL="0">
              <a:lnSpc>
                <a:spcPts val="2500"/>
              </a:lnSpc>
              <a:buNone/>
            </a:pPr>
            <a:r>
              <a:rPr lang="en-US" sz="1550" dirty="0">
                <a:solidFill>
                  <a:srgbClr val="2C2926"/>
                </a:solidFill>
                <a:latin typeface="Inter" pitchFamily="34" charset="0"/>
                <a:ea typeface="Inter" pitchFamily="34" charset="-122"/>
                <a:cs typeface="Inter" pitchFamily="34" charset="-120"/>
              </a:rPr>
              <a:t> Display resolution (e.g., 1920x1080).</a:t>
            </a:r>
            <a:endParaRPr lang="en-US" sz="1550" dirty="0"/>
          </a:p>
        </p:txBody>
      </p:sp>
      <p:sp>
        <p:nvSpPr>
          <p:cNvPr id="10" name="Text 8"/>
          <p:cNvSpPr/>
          <p:nvPr/>
        </p:nvSpPr>
        <p:spPr>
          <a:xfrm>
            <a:off x="705326" y="5141238"/>
            <a:ext cx="13219748" cy="322421"/>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2C2926"/>
                </a:solidFill>
                <a:latin typeface="Inter" pitchFamily="34" charset="0"/>
                <a:ea typeface="Inter" pitchFamily="34" charset="-122"/>
                <a:cs typeface="Inter" pitchFamily="34" charset="-120"/>
              </a:rPr>
              <a:t>CPU:</a:t>
            </a:r>
            <a:pPr algn="l" indent="0" marL="0">
              <a:lnSpc>
                <a:spcPts val="2500"/>
              </a:lnSpc>
              <a:buNone/>
            </a:pPr>
            <a:r>
              <a:rPr lang="en-US" sz="1550" dirty="0">
                <a:solidFill>
                  <a:srgbClr val="2C2926"/>
                </a:solidFill>
                <a:latin typeface="Inter" pitchFamily="34" charset="0"/>
                <a:ea typeface="Inter" pitchFamily="34" charset="-122"/>
                <a:cs typeface="Inter" pitchFamily="34" charset="-120"/>
              </a:rPr>
              <a:t> Central Processing Unit specifications.</a:t>
            </a:r>
            <a:endParaRPr lang="en-US" sz="1550" dirty="0"/>
          </a:p>
        </p:txBody>
      </p:sp>
      <p:sp>
        <p:nvSpPr>
          <p:cNvPr id="11" name="Text 9"/>
          <p:cNvSpPr/>
          <p:nvPr/>
        </p:nvSpPr>
        <p:spPr>
          <a:xfrm>
            <a:off x="705326" y="5534144"/>
            <a:ext cx="13219748" cy="322421"/>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2C2926"/>
                </a:solidFill>
                <a:latin typeface="Inter" pitchFamily="34" charset="0"/>
                <a:ea typeface="Inter" pitchFamily="34" charset="-122"/>
                <a:cs typeface="Inter" pitchFamily="34" charset="-120"/>
              </a:rPr>
              <a:t>Weight:</a:t>
            </a:r>
            <a:pPr algn="l" indent="0" marL="0">
              <a:lnSpc>
                <a:spcPts val="2500"/>
              </a:lnSpc>
              <a:buNone/>
            </a:pPr>
            <a:r>
              <a:rPr lang="en-US" sz="1550" dirty="0">
                <a:solidFill>
                  <a:srgbClr val="2C2926"/>
                </a:solidFill>
                <a:latin typeface="Inter" pitchFamily="34" charset="0"/>
                <a:ea typeface="Inter" pitchFamily="34" charset="-122"/>
                <a:cs typeface="Inter" pitchFamily="34" charset="-120"/>
              </a:rPr>
              <a:t> Laptop weight in kilograms.</a:t>
            </a:r>
            <a:endParaRPr lang="en-US" sz="1550" dirty="0"/>
          </a:p>
        </p:txBody>
      </p:sp>
      <p:sp>
        <p:nvSpPr>
          <p:cNvPr id="12" name="Text 10"/>
          <p:cNvSpPr/>
          <p:nvPr/>
        </p:nvSpPr>
        <p:spPr>
          <a:xfrm>
            <a:off x="705326" y="5927050"/>
            <a:ext cx="13219748" cy="322421"/>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2C2926"/>
                </a:solidFill>
                <a:latin typeface="Inter" pitchFamily="34" charset="0"/>
                <a:ea typeface="Inter" pitchFamily="34" charset="-122"/>
                <a:cs typeface="Inter" pitchFamily="34" charset="-120"/>
              </a:rPr>
              <a:t>Operating System:</a:t>
            </a:r>
            <a:pPr algn="l" indent="0" marL="0">
              <a:lnSpc>
                <a:spcPts val="2500"/>
              </a:lnSpc>
              <a:buNone/>
            </a:pPr>
            <a:r>
              <a:rPr lang="en-US" sz="1550" dirty="0">
                <a:solidFill>
                  <a:srgbClr val="2C2926"/>
                </a:solidFill>
                <a:latin typeface="Inter" pitchFamily="34" charset="0"/>
                <a:ea typeface="Inter" pitchFamily="34" charset="-122"/>
                <a:cs typeface="Inter" pitchFamily="34" charset="-120"/>
              </a:rPr>
              <a:t> Installed OS (e.g., Windows, macOS, Linux).</a:t>
            </a:r>
            <a:endParaRPr lang="en-US" sz="1550" dirty="0"/>
          </a:p>
        </p:txBody>
      </p:sp>
      <p:sp>
        <p:nvSpPr>
          <p:cNvPr id="13" name="Text 11"/>
          <p:cNvSpPr/>
          <p:nvPr/>
        </p:nvSpPr>
        <p:spPr>
          <a:xfrm>
            <a:off x="705326" y="6319957"/>
            <a:ext cx="13219748" cy="322421"/>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2C2926"/>
                </a:solidFill>
                <a:latin typeface="Inter" pitchFamily="34" charset="0"/>
                <a:ea typeface="Inter" pitchFamily="34" charset="-122"/>
                <a:cs typeface="Inter" pitchFamily="34" charset="-120"/>
              </a:rPr>
              <a:t>Price:</a:t>
            </a:r>
            <a:pPr algn="l" indent="0" marL="0">
              <a:lnSpc>
                <a:spcPts val="2500"/>
              </a:lnSpc>
              <a:buNone/>
            </a:pPr>
            <a:r>
              <a:rPr lang="en-US" sz="1550" dirty="0">
                <a:solidFill>
                  <a:srgbClr val="2C2926"/>
                </a:solidFill>
                <a:latin typeface="Inter" pitchFamily="34" charset="0"/>
                <a:ea typeface="Inter" pitchFamily="34" charset="-122"/>
                <a:cs typeface="Inter" pitchFamily="34" charset="-120"/>
              </a:rPr>
              <a:t> The target variable, representing the laptop's price.</a:t>
            </a:r>
            <a:endParaRPr lang="en-US" sz="1550" dirty="0"/>
          </a:p>
        </p:txBody>
      </p:sp>
      <p:sp>
        <p:nvSpPr>
          <p:cNvPr id="14" name="Text 12"/>
          <p:cNvSpPr/>
          <p:nvPr/>
        </p:nvSpPr>
        <p:spPr>
          <a:xfrm>
            <a:off x="705326" y="6869073"/>
            <a:ext cx="13219748" cy="644843"/>
          </a:xfrm>
          <a:prstGeom prst="rect">
            <a:avLst/>
          </a:prstGeom>
          <a:noFill/>
          <a:ln/>
        </p:spPr>
        <p:txBody>
          <a:bodyPr wrap="square" lIns="0" tIns="0" rIns="0" bIns="0" rtlCol="0" anchor="t"/>
          <a:lstStyle/>
          <a:p>
            <a:pPr algn="l" indent="0" marL="0">
              <a:lnSpc>
                <a:spcPts val="2500"/>
              </a:lnSpc>
              <a:buNone/>
            </a:pPr>
            <a:r>
              <a:rPr lang="en-US" sz="1550" dirty="0">
                <a:solidFill>
                  <a:srgbClr val="2C2926"/>
                </a:solidFill>
                <a:latin typeface="Inter" pitchFamily="34" charset="0"/>
                <a:ea typeface="Inter" pitchFamily="34" charset="-122"/>
                <a:cs typeface="Inter" pitchFamily="34" charset="-120"/>
              </a:rPr>
              <a:t>This diverse set of features ensures that the model can learn complex relationships and provide accurate predictions across a wide range of laptop configurations.</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72095" y="431840"/>
            <a:ext cx="4723328" cy="490657"/>
          </a:xfrm>
          <a:prstGeom prst="rect">
            <a:avLst/>
          </a:prstGeom>
          <a:noFill/>
          <a:ln/>
        </p:spPr>
        <p:txBody>
          <a:bodyPr wrap="none" lIns="0" tIns="0" rIns="0" bIns="0" rtlCol="0" anchor="t"/>
          <a:lstStyle/>
          <a:p>
            <a:pPr algn="l" indent="0" marL="0">
              <a:lnSpc>
                <a:spcPts val="3850"/>
              </a:lnSpc>
              <a:buNone/>
            </a:pPr>
            <a:r>
              <a:rPr lang="en-US" sz="3050" dirty="0">
                <a:solidFill>
                  <a:srgbClr val="000000"/>
                </a:solidFill>
                <a:latin typeface="Bricolage Grotesque Semi Bold" pitchFamily="34" charset="0"/>
                <a:ea typeface="Bricolage Grotesque Semi Bold" pitchFamily="34" charset="-122"/>
                <a:cs typeface="Bricolage Grotesque Semi Bold" pitchFamily="34" charset="-120"/>
              </a:rPr>
              <a:t>🔧</a:t>
            </a:r>
            <a:pPr algn="l" indent="0" marL="0">
              <a:lnSpc>
                <a:spcPts val="3850"/>
              </a:lnSpc>
              <a:buNone/>
            </a:pPr>
            <a:r>
              <a:rPr lang="en-US" sz="3050" dirty="0">
                <a:solidFill>
                  <a:srgbClr val="2C2926"/>
                </a:solidFill>
                <a:latin typeface="Bricolage Grotesque Semi Bold" pitchFamily="34" charset="0"/>
                <a:ea typeface="Bricolage Grotesque Semi Bold" pitchFamily="34" charset="-122"/>
                <a:cs typeface="Bricolage Grotesque Semi Bold" pitchFamily="34" charset="-120"/>
              </a:rPr>
              <a:t> Installation and Setup</a:t>
            </a:r>
            <a:endParaRPr lang="en-US" sz="3050" dirty="0"/>
          </a:p>
        </p:txBody>
      </p:sp>
      <p:sp>
        <p:nvSpPr>
          <p:cNvPr id="3" name="Text 1"/>
          <p:cNvSpPr/>
          <p:nvPr/>
        </p:nvSpPr>
        <p:spPr>
          <a:xfrm>
            <a:off x="572095" y="1236464"/>
            <a:ext cx="13486209" cy="502444"/>
          </a:xfrm>
          <a:prstGeom prst="rect">
            <a:avLst/>
          </a:prstGeom>
          <a:noFill/>
          <a:ln/>
        </p:spPr>
        <p:txBody>
          <a:bodyPr wrap="square" lIns="0" tIns="0" rIns="0" bIns="0" rtlCol="0" anchor="t"/>
          <a:lstStyle/>
          <a:p>
            <a:pPr algn="l" indent="0" marL="0">
              <a:lnSpc>
                <a:spcPts val="1950"/>
              </a:lnSpc>
              <a:buNone/>
            </a:pPr>
            <a:r>
              <a:rPr lang="en-US" sz="1200" dirty="0">
                <a:solidFill>
                  <a:srgbClr val="2C2926"/>
                </a:solidFill>
                <a:latin typeface="Inter" pitchFamily="34" charset="0"/>
                <a:ea typeface="Inter" pitchFamily="34" charset="-122"/>
                <a:cs typeface="Inter" pitchFamily="34" charset="-120"/>
              </a:rPr>
              <a:t>To get started with the Laptop Price Prediction project, follow these simple steps to clone the repository and install all necessary dependencies. Ensure you have Python and pip installed on your system before proceeding.</a:t>
            </a:r>
            <a:endParaRPr lang="en-US" sz="1200" dirty="0"/>
          </a:p>
        </p:txBody>
      </p:sp>
      <p:pic>
        <p:nvPicPr>
          <p:cNvPr id="4" name="Image 0" descr="preencoded.png">    </p:cNvPr>
          <p:cNvPicPr>
            <a:picLocks noChangeAspect="1"/>
          </p:cNvPicPr>
          <p:nvPr/>
        </p:nvPicPr>
        <p:blipFill>
          <a:blip r:embed="rId1"/>
          <a:stretch>
            <a:fillRect/>
          </a:stretch>
        </p:blipFill>
        <p:spPr>
          <a:xfrm>
            <a:off x="572095" y="1915478"/>
            <a:ext cx="785098" cy="2313623"/>
          </a:xfrm>
          <a:prstGeom prst="rect">
            <a:avLst/>
          </a:prstGeom>
        </p:spPr>
      </p:pic>
      <p:sp>
        <p:nvSpPr>
          <p:cNvPr id="5" name="Text 2"/>
          <p:cNvSpPr/>
          <p:nvPr/>
        </p:nvSpPr>
        <p:spPr>
          <a:xfrm>
            <a:off x="1592699" y="2072402"/>
            <a:ext cx="2624852" cy="245388"/>
          </a:xfrm>
          <a:prstGeom prst="rect">
            <a:avLst/>
          </a:prstGeom>
          <a:noFill/>
          <a:ln/>
        </p:spPr>
        <p:txBody>
          <a:bodyPr wrap="none" lIns="0" tIns="0" rIns="0" bIns="0" rtlCol="0" anchor="t"/>
          <a:lstStyle/>
          <a:p>
            <a:pPr algn="l" indent="0" marL="0">
              <a:lnSpc>
                <a:spcPts val="1900"/>
              </a:lnSpc>
              <a:buNone/>
            </a:pPr>
            <a:r>
              <a:rPr lang="en-US" sz="1500" dirty="0">
                <a:solidFill>
                  <a:srgbClr val="2C2926"/>
                </a:solidFill>
                <a:latin typeface="Bricolage Grotesque Semi Bold" pitchFamily="34" charset="0"/>
                <a:ea typeface="Bricolage Grotesque Semi Bold" pitchFamily="34" charset="-122"/>
                <a:cs typeface="Bricolage Grotesque Semi Bold" pitchFamily="34" charset="-120"/>
              </a:rPr>
              <a:t>Step 1: Clone the Repository</a:t>
            </a:r>
            <a:endParaRPr lang="en-US" sz="1500" dirty="0"/>
          </a:p>
        </p:txBody>
      </p:sp>
      <p:sp>
        <p:nvSpPr>
          <p:cNvPr id="6" name="Shape 3"/>
          <p:cNvSpPr/>
          <p:nvPr/>
        </p:nvSpPr>
        <p:spPr>
          <a:xfrm>
            <a:off x="1592699" y="2494359"/>
            <a:ext cx="12465606" cy="486728"/>
          </a:xfrm>
          <a:prstGeom prst="roundRect">
            <a:avLst>
              <a:gd name="adj" fmla="val 13551"/>
            </a:avLst>
          </a:prstGeom>
          <a:solidFill>
            <a:srgbClr val="F8ECD3"/>
          </a:solidFill>
          <a:ln/>
        </p:spPr>
      </p:sp>
      <p:sp>
        <p:nvSpPr>
          <p:cNvPr id="7" name="Shape 4"/>
          <p:cNvSpPr/>
          <p:nvPr/>
        </p:nvSpPr>
        <p:spPr>
          <a:xfrm>
            <a:off x="1584960" y="2494359"/>
            <a:ext cx="12481084" cy="486728"/>
          </a:xfrm>
          <a:prstGeom prst="roundRect">
            <a:avLst>
              <a:gd name="adj" fmla="val 4840"/>
            </a:avLst>
          </a:prstGeom>
          <a:solidFill>
            <a:srgbClr val="F8ECD3"/>
          </a:solidFill>
          <a:ln/>
        </p:spPr>
      </p:sp>
      <p:sp>
        <p:nvSpPr>
          <p:cNvPr id="8" name="Text 5"/>
          <p:cNvSpPr/>
          <p:nvPr/>
        </p:nvSpPr>
        <p:spPr>
          <a:xfrm>
            <a:off x="1741884" y="2612112"/>
            <a:ext cx="12167235" cy="251222"/>
          </a:xfrm>
          <a:prstGeom prst="rect">
            <a:avLst/>
          </a:prstGeom>
          <a:noFill/>
          <a:ln/>
        </p:spPr>
        <p:txBody>
          <a:bodyPr wrap="none" lIns="0" tIns="0" rIns="0" bIns="0" rtlCol="0" anchor="t"/>
          <a:lstStyle/>
          <a:p>
            <a:pPr algn="l" indent="0" marL="0">
              <a:lnSpc>
                <a:spcPts val="1950"/>
              </a:lnSpc>
              <a:buNone/>
            </a:pPr>
            <a:r>
              <a:rPr lang="en-US" sz="1200" dirty="0">
                <a:solidFill>
                  <a:srgbClr val="2C2926"/>
                </a:solidFill>
                <a:highlight>
                  <a:srgbClr val="F8ECD3"/>
                </a:highlight>
                <a:latin typeface="Consolas" pitchFamily="34" charset="0"/>
                <a:ea typeface="Consolas" pitchFamily="34" charset="-122"/>
                <a:cs typeface="Consolas" pitchFamily="34" charset="-120"/>
              </a:rPr>
              <a:t>git clone https://github.com/your-username/Laptop-Price-Prediction.git</a:t>
            </a:r>
            <a:endParaRPr lang="en-US" sz="1200" dirty="0"/>
          </a:p>
        </p:txBody>
      </p:sp>
      <p:sp>
        <p:nvSpPr>
          <p:cNvPr id="9" name="Text 6"/>
          <p:cNvSpPr/>
          <p:nvPr/>
        </p:nvSpPr>
        <p:spPr>
          <a:xfrm>
            <a:off x="1592699" y="3157657"/>
            <a:ext cx="12465606" cy="251222"/>
          </a:xfrm>
          <a:prstGeom prst="rect">
            <a:avLst/>
          </a:prstGeom>
          <a:noFill/>
          <a:ln/>
        </p:spPr>
        <p:txBody>
          <a:bodyPr wrap="none" lIns="0" tIns="0" rIns="0" bIns="0" rtlCol="0" anchor="t"/>
          <a:lstStyle/>
          <a:p>
            <a:pPr algn="l" indent="0" marL="0">
              <a:lnSpc>
                <a:spcPts val="1950"/>
              </a:lnSpc>
              <a:buNone/>
            </a:pPr>
            <a:r>
              <a:rPr lang="en-US" sz="1200" dirty="0">
                <a:solidFill>
                  <a:srgbClr val="2C2926"/>
                </a:solidFill>
                <a:latin typeface="Inter" pitchFamily="34" charset="0"/>
                <a:ea typeface="Inter" pitchFamily="34" charset="-122"/>
                <a:cs typeface="Inter" pitchFamily="34" charset="-120"/>
              </a:rPr>
              <a:t>Navigate into the cloned directory:</a:t>
            </a:r>
            <a:endParaRPr lang="en-US" sz="1200" dirty="0"/>
          </a:p>
        </p:txBody>
      </p:sp>
      <p:sp>
        <p:nvSpPr>
          <p:cNvPr id="10" name="Shape 7"/>
          <p:cNvSpPr/>
          <p:nvPr/>
        </p:nvSpPr>
        <p:spPr>
          <a:xfrm>
            <a:off x="1592699" y="3585448"/>
            <a:ext cx="12465606" cy="486728"/>
          </a:xfrm>
          <a:prstGeom prst="roundRect">
            <a:avLst>
              <a:gd name="adj" fmla="val 13551"/>
            </a:avLst>
          </a:prstGeom>
          <a:solidFill>
            <a:srgbClr val="F8ECD3"/>
          </a:solidFill>
          <a:ln/>
        </p:spPr>
      </p:sp>
      <p:sp>
        <p:nvSpPr>
          <p:cNvPr id="11" name="Shape 8"/>
          <p:cNvSpPr/>
          <p:nvPr/>
        </p:nvSpPr>
        <p:spPr>
          <a:xfrm>
            <a:off x="1584960" y="3585448"/>
            <a:ext cx="12481084" cy="486728"/>
          </a:xfrm>
          <a:prstGeom prst="roundRect">
            <a:avLst>
              <a:gd name="adj" fmla="val 4840"/>
            </a:avLst>
          </a:prstGeom>
          <a:solidFill>
            <a:srgbClr val="F8ECD3"/>
          </a:solidFill>
          <a:ln/>
        </p:spPr>
      </p:sp>
      <p:sp>
        <p:nvSpPr>
          <p:cNvPr id="12" name="Text 9"/>
          <p:cNvSpPr/>
          <p:nvPr/>
        </p:nvSpPr>
        <p:spPr>
          <a:xfrm>
            <a:off x="1741884" y="3703201"/>
            <a:ext cx="12167235" cy="251222"/>
          </a:xfrm>
          <a:prstGeom prst="rect">
            <a:avLst/>
          </a:prstGeom>
          <a:noFill/>
          <a:ln/>
        </p:spPr>
        <p:txBody>
          <a:bodyPr wrap="none" lIns="0" tIns="0" rIns="0" bIns="0" rtlCol="0" anchor="t"/>
          <a:lstStyle/>
          <a:p>
            <a:pPr algn="l" indent="0" marL="0">
              <a:lnSpc>
                <a:spcPts val="1950"/>
              </a:lnSpc>
              <a:buNone/>
            </a:pPr>
            <a:r>
              <a:rPr lang="en-US" sz="1200" dirty="0">
                <a:solidFill>
                  <a:srgbClr val="2C2926"/>
                </a:solidFill>
                <a:highlight>
                  <a:srgbClr val="F8ECD3"/>
                </a:highlight>
                <a:latin typeface="Consolas" pitchFamily="34" charset="0"/>
                <a:ea typeface="Consolas" pitchFamily="34" charset="-122"/>
                <a:cs typeface="Consolas" pitchFamily="34" charset="-120"/>
              </a:rPr>
              <a:t>cd Laptop-Price-Prediction</a:t>
            </a:r>
            <a:endParaRPr lang="en-US" sz="1200" dirty="0"/>
          </a:p>
        </p:txBody>
      </p:sp>
      <p:pic>
        <p:nvPicPr>
          <p:cNvPr id="13" name="Image 1" descr="preencoded.png">    </p:cNvPr>
          <p:cNvPicPr>
            <a:picLocks noChangeAspect="1"/>
          </p:cNvPicPr>
          <p:nvPr/>
        </p:nvPicPr>
        <p:blipFill>
          <a:blip r:embed="rId2"/>
          <a:stretch>
            <a:fillRect/>
          </a:stretch>
        </p:blipFill>
        <p:spPr>
          <a:xfrm>
            <a:off x="572095" y="4229100"/>
            <a:ext cx="785098" cy="1575554"/>
          </a:xfrm>
          <a:prstGeom prst="rect">
            <a:avLst/>
          </a:prstGeom>
        </p:spPr>
      </p:pic>
      <p:sp>
        <p:nvSpPr>
          <p:cNvPr id="14" name="Text 10"/>
          <p:cNvSpPr/>
          <p:nvPr/>
        </p:nvSpPr>
        <p:spPr>
          <a:xfrm>
            <a:off x="1592699" y="4386024"/>
            <a:ext cx="2665452" cy="245388"/>
          </a:xfrm>
          <a:prstGeom prst="rect">
            <a:avLst/>
          </a:prstGeom>
          <a:noFill/>
          <a:ln/>
        </p:spPr>
        <p:txBody>
          <a:bodyPr wrap="none" lIns="0" tIns="0" rIns="0" bIns="0" rtlCol="0" anchor="t"/>
          <a:lstStyle/>
          <a:p>
            <a:pPr algn="l" indent="0" marL="0">
              <a:lnSpc>
                <a:spcPts val="1900"/>
              </a:lnSpc>
              <a:buNone/>
            </a:pPr>
            <a:r>
              <a:rPr lang="en-US" sz="1500" dirty="0">
                <a:solidFill>
                  <a:srgbClr val="2C2926"/>
                </a:solidFill>
                <a:latin typeface="Bricolage Grotesque Semi Bold" pitchFamily="34" charset="0"/>
                <a:ea typeface="Bricolage Grotesque Semi Bold" pitchFamily="34" charset="-122"/>
                <a:cs typeface="Bricolage Grotesque Semi Bold" pitchFamily="34" charset="-120"/>
              </a:rPr>
              <a:t>Step 2: Install Dependencies</a:t>
            </a:r>
            <a:endParaRPr lang="en-US" sz="1500" dirty="0"/>
          </a:p>
        </p:txBody>
      </p:sp>
      <p:sp>
        <p:nvSpPr>
          <p:cNvPr id="15" name="Text 11"/>
          <p:cNvSpPr/>
          <p:nvPr/>
        </p:nvSpPr>
        <p:spPr>
          <a:xfrm>
            <a:off x="1592699" y="4725591"/>
            <a:ext cx="12465606" cy="258842"/>
          </a:xfrm>
          <a:prstGeom prst="rect">
            <a:avLst/>
          </a:prstGeom>
          <a:noFill/>
          <a:ln/>
        </p:spPr>
        <p:txBody>
          <a:bodyPr wrap="none" lIns="0" tIns="0" rIns="0" bIns="0" rtlCol="0" anchor="t"/>
          <a:lstStyle/>
          <a:p>
            <a:pPr algn="l" indent="0" marL="0">
              <a:lnSpc>
                <a:spcPts val="1950"/>
              </a:lnSpc>
              <a:buNone/>
            </a:pPr>
            <a:r>
              <a:rPr lang="en-US" sz="1200" dirty="0">
                <a:solidFill>
                  <a:srgbClr val="2C2926"/>
                </a:solidFill>
                <a:latin typeface="Inter" pitchFamily="34" charset="0"/>
                <a:ea typeface="Inter" pitchFamily="34" charset="-122"/>
                <a:cs typeface="Inter" pitchFamily="34" charset="-120"/>
              </a:rPr>
              <a:t>All required libraries are listed in </a:t>
            </a:r>
            <a:pPr algn="l" indent="0" marL="0">
              <a:lnSpc>
                <a:spcPts val="1950"/>
              </a:lnSpc>
              <a:buNone/>
            </a:pPr>
            <a:r>
              <a:rPr lang="en-US" sz="1200" dirty="0">
                <a:solidFill>
                  <a:srgbClr val="2C2926"/>
                </a:solidFill>
                <a:highlight>
                  <a:srgbClr val="F8ECD3"/>
                </a:highlight>
                <a:latin typeface="Consolas" pitchFamily="34" charset="0"/>
                <a:ea typeface="Consolas" pitchFamily="34" charset="-122"/>
                <a:cs typeface="Consolas" pitchFamily="34" charset="-120"/>
              </a:rPr>
              <a:t>requirements.txt</a:t>
            </a:r>
            <a:pPr algn="l" indent="0" marL="0">
              <a:lnSpc>
                <a:spcPts val="1950"/>
              </a:lnSpc>
              <a:buNone/>
            </a:pPr>
            <a:r>
              <a:rPr lang="en-US" sz="1200" dirty="0">
                <a:solidFill>
                  <a:srgbClr val="2C2926"/>
                </a:solidFill>
                <a:latin typeface="Inter" pitchFamily="34" charset="0"/>
                <a:ea typeface="Inter" pitchFamily="34" charset="-122"/>
                <a:cs typeface="Inter" pitchFamily="34" charset="-120"/>
              </a:rPr>
              <a:t>. Install them using pip:</a:t>
            </a:r>
            <a:endParaRPr lang="en-US" sz="1200" dirty="0"/>
          </a:p>
        </p:txBody>
      </p:sp>
      <p:sp>
        <p:nvSpPr>
          <p:cNvPr id="16" name="Shape 12"/>
          <p:cNvSpPr/>
          <p:nvPr/>
        </p:nvSpPr>
        <p:spPr>
          <a:xfrm>
            <a:off x="1592699" y="5161002"/>
            <a:ext cx="12465606" cy="486728"/>
          </a:xfrm>
          <a:prstGeom prst="roundRect">
            <a:avLst>
              <a:gd name="adj" fmla="val 13551"/>
            </a:avLst>
          </a:prstGeom>
          <a:solidFill>
            <a:srgbClr val="F8ECD3"/>
          </a:solidFill>
          <a:ln/>
        </p:spPr>
      </p:sp>
      <p:sp>
        <p:nvSpPr>
          <p:cNvPr id="17" name="Shape 13"/>
          <p:cNvSpPr/>
          <p:nvPr/>
        </p:nvSpPr>
        <p:spPr>
          <a:xfrm>
            <a:off x="1584960" y="5161002"/>
            <a:ext cx="12481084" cy="486728"/>
          </a:xfrm>
          <a:prstGeom prst="roundRect">
            <a:avLst>
              <a:gd name="adj" fmla="val 4840"/>
            </a:avLst>
          </a:prstGeom>
          <a:solidFill>
            <a:srgbClr val="F8ECD3"/>
          </a:solidFill>
          <a:ln/>
        </p:spPr>
      </p:sp>
      <p:sp>
        <p:nvSpPr>
          <p:cNvPr id="18" name="Text 14"/>
          <p:cNvSpPr/>
          <p:nvPr/>
        </p:nvSpPr>
        <p:spPr>
          <a:xfrm>
            <a:off x="1741884" y="5278755"/>
            <a:ext cx="12167235" cy="251222"/>
          </a:xfrm>
          <a:prstGeom prst="rect">
            <a:avLst/>
          </a:prstGeom>
          <a:noFill/>
          <a:ln/>
        </p:spPr>
        <p:txBody>
          <a:bodyPr wrap="none" lIns="0" tIns="0" rIns="0" bIns="0" rtlCol="0" anchor="t"/>
          <a:lstStyle/>
          <a:p>
            <a:pPr algn="l" indent="0" marL="0">
              <a:lnSpc>
                <a:spcPts val="1950"/>
              </a:lnSpc>
              <a:buNone/>
            </a:pPr>
            <a:r>
              <a:rPr lang="en-US" sz="1200" dirty="0">
                <a:solidFill>
                  <a:srgbClr val="2C2926"/>
                </a:solidFill>
                <a:highlight>
                  <a:srgbClr val="F8ECD3"/>
                </a:highlight>
                <a:latin typeface="Consolas" pitchFamily="34" charset="0"/>
                <a:ea typeface="Consolas" pitchFamily="34" charset="-122"/>
                <a:cs typeface="Consolas" pitchFamily="34" charset="-120"/>
              </a:rPr>
              <a:t>pip install -r requirements.txt</a:t>
            </a:r>
            <a:endParaRPr lang="en-US" sz="1200" dirty="0"/>
          </a:p>
        </p:txBody>
      </p:sp>
      <p:pic>
        <p:nvPicPr>
          <p:cNvPr id="19" name="Image 2" descr="preencoded.png">    </p:cNvPr>
          <p:cNvPicPr>
            <a:picLocks noChangeAspect="1"/>
          </p:cNvPicPr>
          <p:nvPr/>
        </p:nvPicPr>
        <p:blipFill>
          <a:blip r:embed="rId3"/>
          <a:stretch>
            <a:fillRect/>
          </a:stretch>
        </p:blipFill>
        <p:spPr>
          <a:xfrm>
            <a:off x="572095" y="5804654"/>
            <a:ext cx="785098" cy="1567934"/>
          </a:xfrm>
          <a:prstGeom prst="rect">
            <a:avLst/>
          </a:prstGeom>
        </p:spPr>
      </p:pic>
      <p:sp>
        <p:nvSpPr>
          <p:cNvPr id="20" name="Text 15"/>
          <p:cNvSpPr/>
          <p:nvPr/>
        </p:nvSpPr>
        <p:spPr>
          <a:xfrm>
            <a:off x="1592699" y="5961578"/>
            <a:ext cx="2060138" cy="245388"/>
          </a:xfrm>
          <a:prstGeom prst="rect">
            <a:avLst/>
          </a:prstGeom>
          <a:noFill/>
          <a:ln/>
        </p:spPr>
        <p:txBody>
          <a:bodyPr wrap="none" lIns="0" tIns="0" rIns="0" bIns="0" rtlCol="0" anchor="t"/>
          <a:lstStyle/>
          <a:p>
            <a:pPr algn="l" indent="0" marL="0">
              <a:lnSpc>
                <a:spcPts val="1900"/>
              </a:lnSpc>
              <a:buNone/>
            </a:pPr>
            <a:r>
              <a:rPr lang="en-US" sz="1500" dirty="0">
                <a:solidFill>
                  <a:srgbClr val="2C2926"/>
                </a:solidFill>
                <a:latin typeface="Bricolage Grotesque Semi Bold" pitchFamily="34" charset="0"/>
                <a:ea typeface="Bricolage Grotesque Semi Bold" pitchFamily="34" charset="-122"/>
                <a:cs typeface="Bricolage Grotesque Semi Bold" pitchFamily="34" charset="-120"/>
              </a:rPr>
              <a:t>Step 3: Run the Model</a:t>
            </a:r>
            <a:endParaRPr lang="en-US" sz="1500" dirty="0"/>
          </a:p>
        </p:txBody>
      </p:sp>
      <p:sp>
        <p:nvSpPr>
          <p:cNvPr id="21" name="Text 16"/>
          <p:cNvSpPr/>
          <p:nvPr/>
        </p:nvSpPr>
        <p:spPr>
          <a:xfrm>
            <a:off x="1592699" y="6301145"/>
            <a:ext cx="12465606" cy="251222"/>
          </a:xfrm>
          <a:prstGeom prst="rect">
            <a:avLst/>
          </a:prstGeom>
          <a:noFill/>
          <a:ln/>
        </p:spPr>
        <p:txBody>
          <a:bodyPr wrap="none" lIns="0" tIns="0" rIns="0" bIns="0" rtlCol="0" anchor="t"/>
          <a:lstStyle/>
          <a:p>
            <a:pPr algn="l" indent="0" marL="0">
              <a:lnSpc>
                <a:spcPts val="1950"/>
              </a:lnSpc>
              <a:buNone/>
            </a:pPr>
            <a:r>
              <a:rPr lang="en-US" sz="1200" dirty="0">
                <a:solidFill>
                  <a:srgbClr val="2C2926"/>
                </a:solidFill>
                <a:latin typeface="Inter" pitchFamily="34" charset="0"/>
                <a:ea typeface="Inter" pitchFamily="34" charset="-122"/>
                <a:cs typeface="Inter" pitchFamily="34" charset="-120"/>
              </a:rPr>
              <a:t>Execute the main Python script to run the prediction model:</a:t>
            </a:r>
            <a:endParaRPr lang="en-US" sz="1200" dirty="0"/>
          </a:p>
        </p:txBody>
      </p:sp>
      <p:sp>
        <p:nvSpPr>
          <p:cNvPr id="22" name="Shape 17"/>
          <p:cNvSpPr/>
          <p:nvPr/>
        </p:nvSpPr>
        <p:spPr>
          <a:xfrm>
            <a:off x="1592699" y="6728936"/>
            <a:ext cx="12465606" cy="486728"/>
          </a:xfrm>
          <a:prstGeom prst="roundRect">
            <a:avLst>
              <a:gd name="adj" fmla="val 13551"/>
            </a:avLst>
          </a:prstGeom>
          <a:solidFill>
            <a:srgbClr val="F8ECD3"/>
          </a:solidFill>
          <a:ln/>
        </p:spPr>
      </p:sp>
      <p:sp>
        <p:nvSpPr>
          <p:cNvPr id="23" name="Shape 18"/>
          <p:cNvSpPr/>
          <p:nvPr/>
        </p:nvSpPr>
        <p:spPr>
          <a:xfrm>
            <a:off x="1584960" y="6728936"/>
            <a:ext cx="12481084" cy="486728"/>
          </a:xfrm>
          <a:prstGeom prst="roundRect">
            <a:avLst>
              <a:gd name="adj" fmla="val 4840"/>
            </a:avLst>
          </a:prstGeom>
          <a:solidFill>
            <a:srgbClr val="F8ECD3"/>
          </a:solidFill>
          <a:ln/>
        </p:spPr>
      </p:sp>
      <p:sp>
        <p:nvSpPr>
          <p:cNvPr id="24" name="Text 19"/>
          <p:cNvSpPr/>
          <p:nvPr/>
        </p:nvSpPr>
        <p:spPr>
          <a:xfrm>
            <a:off x="1741884" y="6846689"/>
            <a:ext cx="12167235" cy="251222"/>
          </a:xfrm>
          <a:prstGeom prst="rect">
            <a:avLst/>
          </a:prstGeom>
          <a:noFill/>
          <a:ln/>
        </p:spPr>
        <p:txBody>
          <a:bodyPr wrap="none" lIns="0" tIns="0" rIns="0" bIns="0" rtlCol="0" anchor="t"/>
          <a:lstStyle/>
          <a:p>
            <a:pPr algn="l" indent="0" marL="0">
              <a:lnSpc>
                <a:spcPts val="1950"/>
              </a:lnSpc>
              <a:buNone/>
            </a:pPr>
            <a:r>
              <a:rPr lang="en-US" sz="1200" dirty="0">
                <a:solidFill>
                  <a:srgbClr val="2C2926"/>
                </a:solidFill>
                <a:highlight>
                  <a:srgbClr val="F8ECD3"/>
                </a:highlight>
                <a:latin typeface="Consolas" pitchFamily="34" charset="0"/>
                <a:ea typeface="Consolas" pitchFamily="34" charset="-122"/>
                <a:cs typeface="Consolas" pitchFamily="34" charset="-120"/>
              </a:rPr>
              <a:t>python laptop_price_prediction.py</a:t>
            </a:r>
            <a:endParaRPr lang="en-US" sz="1200" dirty="0"/>
          </a:p>
        </p:txBody>
      </p:sp>
      <p:sp>
        <p:nvSpPr>
          <p:cNvPr id="25" name="Text 20"/>
          <p:cNvSpPr/>
          <p:nvPr/>
        </p:nvSpPr>
        <p:spPr>
          <a:xfrm>
            <a:off x="572095" y="7549158"/>
            <a:ext cx="13486209" cy="251222"/>
          </a:xfrm>
          <a:prstGeom prst="rect">
            <a:avLst/>
          </a:prstGeom>
          <a:noFill/>
          <a:ln/>
        </p:spPr>
        <p:txBody>
          <a:bodyPr wrap="none" lIns="0" tIns="0" rIns="0" bIns="0" rtlCol="0" anchor="t"/>
          <a:lstStyle/>
          <a:p>
            <a:pPr algn="l" indent="0" marL="0">
              <a:lnSpc>
                <a:spcPts val="1950"/>
              </a:lnSpc>
              <a:buNone/>
            </a:pPr>
            <a:r>
              <a:rPr lang="en-US" sz="1200" dirty="0">
                <a:solidFill>
                  <a:srgbClr val="2C2926"/>
                </a:solidFill>
                <a:latin typeface="Inter" pitchFamily="34" charset="0"/>
                <a:ea typeface="Inter" pitchFamily="34" charset="-122"/>
                <a:cs typeface="Inter" pitchFamily="34" charset="-120"/>
              </a:rPr>
              <a:t>These steps will set up your environment and run the core prediction script, allowing you to quickly verify the project's functionality.</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72095" y="673775"/>
            <a:ext cx="4910614" cy="491252"/>
          </a:xfrm>
          <a:prstGeom prst="rect">
            <a:avLst/>
          </a:prstGeom>
          <a:noFill/>
          <a:ln/>
        </p:spPr>
        <p:txBody>
          <a:bodyPr wrap="none" lIns="0" tIns="0" rIns="0" bIns="0" rtlCol="0" anchor="t"/>
          <a:lstStyle/>
          <a:p>
            <a:pPr algn="l" indent="0" marL="0">
              <a:lnSpc>
                <a:spcPts val="3800"/>
              </a:lnSpc>
              <a:buNone/>
            </a:pPr>
            <a:r>
              <a:rPr lang="en-US" sz="3000" dirty="0">
                <a:solidFill>
                  <a:srgbClr val="000000"/>
                </a:solidFill>
                <a:latin typeface="Bricolage Grotesque Semi Bold" pitchFamily="34" charset="0"/>
                <a:ea typeface="Bricolage Grotesque Semi Bold" pitchFamily="34" charset="-122"/>
                <a:cs typeface="Bricolage Grotesque Semi Bold" pitchFamily="34" charset="-120"/>
              </a:rPr>
              <a:t>🛠</a:t>
            </a:r>
            <a:pPr algn="l" indent="0" marL="0">
              <a:lnSpc>
                <a:spcPts val="3800"/>
              </a:lnSpc>
              <a:buNone/>
            </a:pPr>
            <a:r>
              <a:rPr lang="en-US" sz="3000" dirty="0">
                <a:solidFill>
                  <a:srgbClr val="2C2926"/>
                </a:solidFill>
                <a:latin typeface="Bricolage Grotesque Semi Bold" pitchFamily="34" charset="0"/>
                <a:ea typeface="Bricolage Grotesque Semi Bold" pitchFamily="34" charset="-122"/>
                <a:cs typeface="Bricolage Grotesque Semi Bold" pitchFamily="34" charset="-120"/>
              </a:rPr>
              <a:t> Model Training Pipeline</a:t>
            </a:r>
            <a:endParaRPr lang="en-US" sz="3000" dirty="0"/>
          </a:p>
        </p:txBody>
      </p:sp>
      <p:sp>
        <p:nvSpPr>
          <p:cNvPr id="3" name="Text 1"/>
          <p:cNvSpPr/>
          <p:nvPr/>
        </p:nvSpPr>
        <p:spPr>
          <a:xfrm>
            <a:off x="572095" y="1474470"/>
            <a:ext cx="13486209" cy="495300"/>
          </a:xfrm>
          <a:prstGeom prst="rect">
            <a:avLst/>
          </a:prstGeom>
          <a:noFill/>
          <a:ln/>
        </p:spPr>
        <p:txBody>
          <a:bodyPr wrap="square" lIns="0" tIns="0" rIns="0" bIns="0" rtlCol="0" anchor="t"/>
          <a:lstStyle/>
          <a:p>
            <a:pPr algn="l" indent="0" marL="0">
              <a:lnSpc>
                <a:spcPts val="1900"/>
              </a:lnSpc>
              <a:buNone/>
            </a:pPr>
            <a:r>
              <a:rPr lang="en-US" sz="1200" dirty="0">
                <a:solidFill>
                  <a:srgbClr val="2C2926"/>
                </a:solidFill>
                <a:latin typeface="Inter" pitchFamily="34" charset="0"/>
                <a:ea typeface="Inter" pitchFamily="34" charset="-122"/>
                <a:cs typeface="Inter" pitchFamily="34" charset="-120"/>
              </a:rPr>
              <a:t>The project employs a meticulously structured machine learning pipeline to ensure robust and accurate price predictions. Each stage is designed to optimize data flow and model performance.</a:t>
            </a:r>
            <a:endParaRPr lang="en-US" sz="1200" dirty="0"/>
          </a:p>
        </p:txBody>
      </p:sp>
      <p:sp>
        <p:nvSpPr>
          <p:cNvPr id="4" name="Shape 2"/>
          <p:cNvSpPr/>
          <p:nvPr/>
        </p:nvSpPr>
        <p:spPr>
          <a:xfrm>
            <a:off x="572095" y="2143839"/>
            <a:ext cx="115967" cy="582216"/>
          </a:xfrm>
          <a:prstGeom prst="roundRect">
            <a:avLst>
              <a:gd name="adj" fmla="val 56052"/>
            </a:avLst>
          </a:prstGeom>
          <a:solidFill>
            <a:srgbClr val="FFFFFF"/>
          </a:solidFill>
          <a:ln w="7620">
            <a:solidFill>
              <a:srgbClr val="F8ECD3"/>
            </a:solidFill>
            <a:prstDash val="solid"/>
          </a:ln>
        </p:spPr>
      </p:sp>
      <p:sp>
        <p:nvSpPr>
          <p:cNvPr id="5" name="Text 3"/>
          <p:cNvSpPr/>
          <p:nvPr/>
        </p:nvSpPr>
        <p:spPr>
          <a:xfrm>
            <a:off x="920115" y="2143839"/>
            <a:ext cx="3031450" cy="241816"/>
          </a:xfrm>
          <a:prstGeom prst="rect">
            <a:avLst/>
          </a:prstGeom>
          <a:noFill/>
          <a:ln/>
        </p:spPr>
        <p:txBody>
          <a:bodyPr wrap="none" lIns="0" tIns="0" rIns="0" bIns="0" rtlCol="0" anchor="t"/>
          <a:lstStyle/>
          <a:p>
            <a:pPr algn="l" indent="0" marL="0">
              <a:lnSpc>
                <a:spcPts val="1900"/>
              </a:lnSpc>
              <a:buNone/>
            </a:pPr>
            <a:r>
              <a:rPr lang="en-US" sz="1500" dirty="0">
                <a:solidFill>
                  <a:srgbClr val="2C2926"/>
                </a:solidFill>
                <a:latin typeface="Bricolage Grotesque Semi Bold" pitchFamily="34" charset="0"/>
                <a:ea typeface="Bricolage Grotesque Semi Bold" pitchFamily="34" charset="-122"/>
                <a:cs typeface="Bricolage Grotesque Semi Bold" pitchFamily="34" charset="-120"/>
              </a:rPr>
              <a:t>1. Data Cleaning &amp; Preprocessing</a:t>
            </a:r>
            <a:endParaRPr lang="en-US" sz="1500" dirty="0"/>
          </a:p>
        </p:txBody>
      </p:sp>
      <p:sp>
        <p:nvSpPr>
          <p:cNvPr id="6" name="Text 4"/>
          <p:cNvSpPr/>
          <p:nvPr/>
        </p:nvSpPr>
        <p:spPr>
          <a:xfrm>
            <a:off x="920115" y="2478405"/>
            <a:ext cx="13138190" cy="247650"/>
          </a:xfrm>
          <a:prstGeom prst="rect">
            <a:avLst/>
          </a:prstGeom>
          <a:noFill/>
          <a:ln/>
        </p:spPr>
        <p:txBody>
          <a:bodyPr wrap="none" lIns="0" tIns="0" rIns="0" bIns="0" rtlCol="0" anchor="t"/>
          <a:lstStyle/>
          <a:p>
            <a:pPr algn="l" indent="0" marL="0">
              <a:lnSpc>
                <a:spcPts val="1900"/>
              </a:lnSpc>
              <a:buNone/>
            </a:pPr>
            <a:r>
              <a:rPr lang="en-US" sz="1200" dirty="0">
                <a:solidFill>
                  <a:srgbClr val="2C2926"/>
                </a:solidFill>
                <a:latin typeface="Inter" pitchFamily="34" charset="0"/>
                <a:ea typeface="Inter" pitchFamily="34" charset="-122"/>
                <a:cs typeface="Inter" pitchFamily="34" charset="-120"/>
              </a:rPr>
              <a:t>This initial stage involves handling missing values, standardizing formats, and correcting inconsistencies in the raw dataset to prepare it for analysis.</a:t>
            </a:r>
            <a:endParaRPr lang="en-US" sz="1200" dirty="0"/>
          </a:p>
        </p:txBody>
      </p:sp>
      <p:sp>
        <p:nvSpPr>
          <p:cNvPr id="7" name="Shape 5"/>
          <p:cNvSpPr/>
          <p:nvPr/>
        </p:nvSpPr>
        <p:spPr>
          <a:xfrm>
            <a:off x="804148" y="2880717"/>
            <a:ext cx="115967" cy="829866"/>
          </a:xfrm>
          <a:prstGeom prst="roundRect">
            <a:avLst>
              <a:gd name="adj" fmla="val 56052"/>
            </a:avLst>
          </a:prstGeom>
          <a:solidFill>
            <a:srgbClr val="FFFFFF"/>
          </a:solidFill>
          <a:ln w="7620">
            <a:solidFill>
              <a:srgbClr val="F8ECD3"/>
            </a:solidFill>
            <a:prstDash val="solid"/>
          </a:ln>
        </p:spPr>
      </p:sp>
      <p:sp>
        <p:nvSpPr>
          <p:cNvPr id="8" name="Text 6"/>
          <p:cNvSpPr/>
          <p:nvPr/>
        </p:nvSpPr>
        <p:spPr>
          <a:xfrm>
            <a:off x="1152168" y="2880717"/>
            <a:ext cx="2084665" cy="241816"/>
          </a:xfrm>
          <a:prstGeom prst="rect">
            <a:avLst/>
          </a:prstGeom>
          <a:noFill/>
          <a:ln/>
        </p:spPr>
        <p:txBody>
          <a:bodyPr wrap="none" lIns="0" tIns="0" rIns="0" bIns="0" rtlCol="0" anchor="t"/>
          <a:lstStyle/>
          <a:p>
            <a:pPr algn="l" indent="0" marL="0">
              <a:lnSpc>
                <a:spcPts val="1900"/>
              </a:lnSpc>
              <a:buNone/>
            </a:pPr>
            <a:r>
              <a:rPr lang="en-US" sz="1500" dirty="0">
                <a:solidFill>
                  <a:srgbClr val="2C2926"/>
                </a:solidFill>
                <a:latin typeface="Bricolage Grotesque Semi Bold" pitchFamily="34" charset="0"/>
                <a:ea typeface="Bricolage Grotesque Semi Bold" pitchFamily="34" charset="-122"/>
                <a:cs typeface="Bricolage Grotesque Semi Bold" pitchFamily="34" charset="-120"/>
              </a:rPr>
              <a:t>2. Feature Engineering</a:t>
            </a:r>
            <a:endParaRPr lang="en-US" sz="1500" dirty="0"/>
          </a:p>
        </p:txBody>
      </p:sp>
      <p:sp>
        <p:nvSpPr>
          <p:cNvPr id="9" name="Text 7"/>
          <p:cNvSpPr/>
          <p:nvPr/>
        </p:nvSpPr>
        <p:spPr>
          <a:xfrm>
            <a:off x="1152168" y="3215283"/>
            <a:ext cx="12906137" cy="495300"/>
          </a:xfrm>
          <a:prstGeom prst="rect">
            <a:avLst/>
          </a:prstGeom>
          <a:noFill/>
          <a:ln/>
        </p:spPr>
        <p:txBody>
          <a:bodyPr wrap="square" lIns="0" tIns="0" rIns="0" bIns="0" rtlCol="0" anchor="t"/>
          <a:lstStyle/>
          <a:p>
            <a:pPr algn="l" indent="0" marL="0">
              <a:lnSpc>
                <a:spcPts val="1900"/>
              </a:lnSpc>
              <a:buNone/>
            </a:pPr>
            <a:r>
              <a:rPr lang="en-US" sz="1200" dirty="0">
                <a:solidFill>
                  <a:srgbClr val="2C2926"/>
                </a:solidFill>
                <a:latin typeface="Inter" pitchFamily="34" charset="0"/>
                <a:ea typeface="Inter" pitchFamily="34" charset="-122"/>
                <a:cs typeface="Inter" pitchFamily="34" charset="-120"/>
              </a:rPr>
              <a:t>New features are derived from existing ones (e.g., processing text-based GPU or CPU descriptions into numerical representations, extracting specific values from RAM or screen resolution strings) to enhance the model's predictive power.</a:t>
            </a:r>
            <a:endParaRPr lang="en-US" sz="1200" dirty="0"/>
          </a:p>
        </p:txBody>
      </p:sp>
      <p:sp>
        <p:nvSpPr>
          <p:cNvPr id="10" name="Shape 8"/>
          <p:cNvSpPr/>
          <p:nvPr/>
        </p:nvSpPr>
        <p:spPr>
          <a:xfrm>
            <a:off x="1036320" y="3865245"/>
            <a:ext cx="115967" cy="582216"/>
          </a:xfrm>
          <a:prstGeom prst="roundRect">
            <a:avLst>
              <a:gd name="adj" fmla="val 56052"/>
            </a:avLst>
          </a:prstGeom>
          <a:solidFill>
            <a:srgbClr val="FFFFFF"/>
          </a:solidFill>
          <a:ln w="7620">
            <a:solidFill>
              <a:srgbClr val="F8ECD3"/>
            </a:solidFill>
            <a:prstDash val="solid"/>
          </a:ln>
        </p:spPr>
      </p:sp>
      <p:sp>
        <p:nvSpPr>
          <p:cNvPr id="11" name="Text 9"/>
          <p:cNvSpPr/>
          <p:nvPr/>
        </p:nvSpPr>
        <p:spPr>
          <a:xfrm>
            <a:off x="1384340" y="3865245"/>
            <a:ext cx="3013115" cy="241816"/>
          </a:xfrm>
          <a:prstGeom prst="rect">
            <a:avLst/>
          </a:prstGeom>
          <a:noFill/>
          <a:ln/>
        </p:spPr>
        <p:txBody>
          <a:bodyPr wrap="none" lIns="0" tIns="0" rIns="0" bIns="0" rtlCol="0" anchor="t"/>
          <a:lstStyle/>
          <a:p>
            <a:pPr algn="l" indent="0" marL="0">
              <a:lnSpc>
                <a:spcPts val="1900"/>
              </a:lnSpc>
              <a:buNone/>
            </a:pPr>
            <a:r>
              <a:rPr lang="en-US" sz="1500" dirty="0">
                <a:solidFill>
                  <a:srgbClr val="2C2926"/>
                </a:solidFill>
                <a:latin typeface="Bricolage Grotesque Semi Bold" pitchFamily="34" charset="0"/>
                <a:ea typeface="Bricolage Grotesque Semi Bold" pitchFamily="34" charset="-122"/>
                <a:cs typeface="Bricolage Grotesque Semi Bold" pitchFamily="34" charset="-120"/>
              </a:rPr>
              <a:t>3. Data Splitting (Train-Test Split)</a:t>
            </a:r>
            <a:endParaRPr lang="en-US" sz="1500" dirty="0"/>
          </a:p>
        </p:txBody>
      </p:sp>
      <p:sp>
        <p:nvSpPr>
          <p:cNvPr id="12" name="Text 10"/>
          <p:cNvSpPr/>
          <p:nvPr/>
        </p:nvSpPr>
        <p:spPr>
          <a:xfrm>
            <a:off x="1384340" y="4199811"/>
            <a:ext cx="12673965" cy="247650"/>
          </a:xfrm>
          <a:prstGeom prst="rect">
            <a:avLst/>
          </a:prstGeom>
          <a:noFill/>
          <a:ln/>
        </p:spPr>
        <p:txBody>
          <a:bodyPr wrap="none" lIns="0" tIns="0" rIns="0" bIns="0" rtlCol="0" anchor="t"/>
          <a:lstStyle/>
          <a:p>
            <a:pPr algn="l" indent="0" marL="0">
              <a:lnSpc>
                <a:spcPts val="1900"/>
              </a:lnSpc>
              <a:buNone/>
            </a:pPr>
            <a:r>
              <a:rPr lang="en-US" sz="1200" dirty="0">
                <a:solidFill>
                  <a:srgbClr val="2C2926"/>
                </a:solidFill>
                <a:latin typeface="Inter" pitchFamily="34" charset="0"/>
                <a:ea typeface="Inter" pitchFamily="34" charset="-122"/>
                <a:cs typeface="Inter" pitchFamily="34" charset="-120"/>
              </a:rPr>
              <a:t>The processed dataset is divided into training and testing sets, typically an 80/20 split, to allow for independent evaluation of the model's generalization capabilities.</a:t>
            </a:r>
            <a:endParaRPr lang="en-US" sz="1200" dirty="0"/>
          </a:p>
        </p:txBody>
      </p:sp>
      <p:sp>
        <p:nvSpPr>
          <p:cNvPr id="13" name="Shape 11"/>
          <p:cNvSpPr/>
          <p:nvPr/>
        </p:nvSpPr>
        <p:spPr>
          <a:xfrm>
            <a:off x="1268492" y="4602123"/>
            <a:ext cx="115967" cy="829866"/>
          </a:xfrm>
          <a:prstGeom prst="roundRect">
            <a:avLst>
              <a:gd name="adj" fmla="val 56052"/>
            </a:avLst>
          </a:prstGeom>
          <a:solidFill>
            <a:srgbClr val="FFFFFF"/>
          </a:solidFill>
          <a:ln w="7620">
            <a:solidFill>
              <a:srgbClr val="F8ECD3"/>
            </a:solidFill>
            <a:prstDash val="solid"/>
          </a:ln>
        </p:spPr>
      </p:sp>
      <p:sp>
        <p:nvSpPr>
          <p:cNvPr id="14" name="Text 12"/>
          <p:cNvSpPr/>
          <p:nvPr/>
        </p:nvSpPr>
        <p:spPr>
          <a:xfrm>
            <a:off x="1616512" y="4602123"/>
            <a:ext cx="4180999" cy="241816"/>
          </a:xfrm>
          <a:prstGeom prst="rect">
            <a:avLst/>
          </a:prstGeom>
          <a:noFill/>
          <a:ln/>
        </p:spPr>
        <p:txBody>
          <a:bodyPr wrap="none" lIns="0" tIns="0" rIns="0" bIns="0" rtlCol="0" anchor="t"/>
          <a:lstStyle/>
          <a:p>
            <a:pPr algn="l" indent="0" marL="0">
              <a:lnSpc>
                <a:spcPts val="1900"/>
              </a:lnSpc>
              <a:buNone/>
            </a:pPr>
            <a:r>
              <a:rPr lang="en-US" sz="1500" dirty="0">
                <a:solidFill>
                  <a:srgbClr val="2C2926"/>
                </a:solidFill>
                <a:latin typeface="Bricolage Grotesque Semi Bold" pitchFamily="34" charset="0"/>
                <a:ea typeface="Bricolage Grotesque Semi Bold" pitchFamily="34" charset="-122"/>
                <a:cs typeface="Bricolage Grotesque Semi Bold" pitchFamily="34" charset="-120"/>
              </a:rPr>
              <a:t>4. Model Training (Random Forest Regressor)</a:t>
            </a:r>
            <a:endParaRPr lang="en-US" sz="1500" dirty="0"/>
          </a:p>
        </p:txBody>
      </p:sp>
      <p:sp>
        <p:nvSpPr>
          <p:cNvPr id="15" name="Text 13"/>
          <p:cNvSpPr/>
          <p:nvPr/>
        </p:nvSpPr>
        <p:spPr>
          <a:xfrm>
            <a:off x="1616512" y="4936688"/>
            <a:ext cx="12441793" cy="495300"/>
          </a:xfrm>
          <a:prstGeom prst="rect">
            <a:avLst/>
          </a:prstGeom>
          <a:noFill/>
          <a:ln/>
        </p:spPr>
        <p:txBody>
          <a:bodyPr wrap="square" lIns="0" tIns="0" rIns="0" bIns="0" rtlCol="0" anchor="t"/>
          <a:lstStyle/>
          <a:p>
            <a:pPr algn="l" indent="0" marL="0">
              <a:lnSpc>
                <a:spcPts val="1900"/>
              </a:lnSpc>
              <a:buNone/>
            </a:pPr>
            <a:r>
              <a:rPr lang="en-US" sz="1200" dirty="0">
                <a:solidFill>
                  <a:srgbClr val="2C2926"/>
                </a:solidFill>
                <a:latin typeface="Inter" pitchFamily="34" charset="0"/>
                <a:ea typeface="Inter" pitchFamily="34" charset="-122"/>
                <a:cs typeface="Inter" pitchFamily="34" charset="-120"/>
              </a:rPr>
              <a:t>A Random Forest Regressor is trained on the prepared training data. This ensemble learning method is chosen for its robustness and ability to handle complex, non-linear relationships in the data.</a:t>
            </a:r>
            <a:endParaRPr lang="en-US" sz="1200" dirty="0"/>
          </a:p>
        </p:txBody>
      </p:sp>
      <p:sp>
        <p:nvSpPr>
          <p:cNvPr id="16" name="Shape 14"/>
          <p:cNvSpPr/>
          <p:nvPr/>
        </p:nvSpPr>
        <p:spPr>
          <a:xfrm>
            <a:off x="1036320" y="5586651"/>
            <a:ext cx="115967" cy="829866"/>
          </a:xfrm>
          <a:prstGeom prst="roundRect">
            <a:avLst>
              <a:gd name="adj" fmla="val 56052"/>
            </a:avLst>
          </a:prstGeom>
          <a:solidFill>
            <a:srgbClr val="FFFFFF"/>
          </a:solidFill>
          <a:ln w="7620">
            <a:solidFill>
              <a:srgbClr val="F8ECD3"/>
            </a:solidFill>
            <a:prstDash val="solid"/>
          </a:ln>
        </p:spPr>
      </p:sp>
      <p:sp>
        <p:nvSpPr>
          <p:cNvPr id="17" name="Text 15"/>
          <p:cNvSpPr/>
          <p:nvPr/>
        </p:nvSpPr>
        <p:spPr>
          <a:xfrm>
            <a:off x="1384340" y="5586651"/>
            <a:ext cx="1934528" cy="241816"/>
          </a:xfrm>
          <a:prstGeom prst="rect">
            <a:avLst/>
          </a:prstGeom>
          <a:noFill/>
          <a:ln/>
        </p:spPr>
        <p:txBody>
          <a:bodyPr wrap="none" lIns="0" tIns="0" rIns="0" bIns="0" rtlCol="0" anchor="t"/>
          <a:lstStyle/>
          <a:p>
            <a:pPr algn="l" indent="0" marL="0">
              <a:lnSpc>
                <a:spcPts val="1900"/>
              </a:lnSpc>
              <a:buNone/>
            </a:pPr>
            <a:r>
              <a:rPr lang="en-US" sz="1500" dirty="0">
                <a:solidFill>
                  <a:srgbClr val="2C2926"/>
                </a:solidFill>
                <a:latin typeface="Bricolage Grotesque Semi Bold" pitchFamily="34" charset="0"/>
                <a:ea typeface="Bricolage Grotesque Semi Bold" pitchFamily="34" charset="-122"/>
                <a:cs typeface="Bricolage Grotesque Semi Bold" pitchFamily="34" charset="-120"/>
              </a:rPr>
              <a:t>5. Model Evaluation</a:t>
            </a:r>
            <a:endParaRPr lang="en-US" sz="1500" dirty="0"/>
          </a:p>
        </p:txBody>
      </p:sp>
      <p:sp>
        <p:nvSpPr>
          <p:cNvPr id="18" name="Text 16"/>
          <p:cNvSpPr/>
          <p:nvPr/>
        </p:nvSpPr>
        <p:spPr>
          <a:xfrm>
            <a:off x="1384340" y="5921216"/>
            <a:ext cx="12673965" cy="495300"/>
          </a:xfrm>
          <a:prstGeom prst="rect">
            <a:avLst/>
          </a:prstGeom>
          <a:noFill/>
          <a:ln/>
        </p:spPr>
        <p:txBody>
          <a:bodyPr wrap="square" lIns="0" tIns="0" rIns="0" bIns="0" rtlCol="0" anchor="t"/>
          <a:lstStyle/>
          <a:p>
            <a:pPr algn="l" indent="0" marL="0">
              <a:lnSpc>
                <a:spcPts val="1900"/>
              </a:lnSpc>
              <a:buNone/>
            </a:pPr>
            <a:r>
              <a:rPr lang="en-US" sz="1200" dirty="0">
                <a:solidFill>
                  <a:srgbClr val="2C2926"/>
                </a:solidFill>
                <a:latin typeface="Inter" pitchFamily="34" charset="0"/>
                <a:ea typeface="Inter" pitchFamily="34" charset="-122"/>
                <a:cs typeface="Inter" pitchFamily="34" charset="-120"/>
              </a:rPr>
              <a:t>The trained model's performance is assessed using key regression metrics such as the R² Score, which indicates the proportion of variance in the dependent variable predictable from the independent variables, and Mean Squared Error (MSE), which measures the average squared difference between estimated values and actual value.</a:t>
            </a:r>
            <a:endParaRPr lang="en-US" sz="1200" dirty="0"/>
          </a:p>
        </p:txBody>
      </p:sp>
      <p:sp>
        <p:nvSpPr>
          <p:cNvPr id="19" name="Shape 17"/>
          <p:cNvSpPr/>
          <p:nvPr/>
        </p:nvSpPr>
        <p:spPr>
          <a:xfrm>
            <a:off x="804148" y="6571178"/>
            <a:ext cx="115967" cy="829866"/>
          </a:xfrm>
          <a:prstGeom prst="roundRect">
            <a:avLst>
              <a:gd name="adj" fmla="val 56052"/>
            </a:avLst>
          </a:prstGeom>
          <a:solidFill>
            <a:srgbClr val="FFFFFF"/>
          </a:solidFill>
          <a:ln w="7620">
            <a:solidFill>
              <a:srgbClr val="F8ECD3"/>
            </a:solidFill>
            <a:prstDash val="solid"/>
          </a:ln>
        </p:spPr>
      </p:sp>
      <p:sp>
        <p:nvSpPr>
          <p:cNvPr id="20" name="Text 18"/>
          <p:cNvSpPr/>
          <p:nvPr/>
        </p:nvSpPr>
        <p:spPr>
          <a:xfrm>
            <a:off x="1152168" y="6571178"/>
            <a:ext cx="1934528" cy="241816"/>
          </a:xfrm>
          <a:prstGeom prst="rect">
            <a:avLst/>
          </a:prstGeom>
          <a:noFill/>
          <a:ln/>
        </p:spPr>
        <p:txBody>
          <a:bodyPr wrap="none" lIns="0" tIns="0" rIns="0" bIns="0" rtlCol="0" anchor="t"/>
          <a:lstStyle/>
          <a:p>
            <a:pPr algn="l" indent="0" marL="0">
              <a:lnSpc>
                <a:spcPts val="1900"/>
              </a:lnSpc>
              <a:buNone/>
            </a:pPr>
            <a:r>
              <a:rPr lang="en-US" sz="1500" dirty="0">
                <a:solidFill>
                  <a:srgbClr val="2C2926"/>
                </a:solidFill>
                <a:latin typeface="Bricolage Grotesque Semi Bold" pitchFamily="34" charset="0"/>
                <a:ea typeface="Bricolage Grotesque Semi Bold" pitchFamily="34" charset="-122"/>
                <a:cs typeface="Bricolage Grotesque Semi Bold" pitchFamily="34" charset="-120"/>
              </a:rPr>
              <a:t>6. Visualization</a:t>
            </a:r>
            <a:endParaRPr lang="en-US" sz="1500" dirty="0"/>
          </a:p>
        </p:txBody>
      </p:sp>
      <p:sp>
        <p:nvSpPr>
          <p:cNvPr id="21" name="Text 19"/>
          <p:cNvSpPr/>
          <p:nvPr/>
        </p:nvSpPr>
        <p:spPr>
          <a:xfrm>
            <a:off x="1152168" y="6905744"/>
            <a:ext cx="12906137" cy="495300"/>
          </a:xfrm>
          <a:prstGeom prst="rect">
            <a:avLst/>
          </a:prstGeom>
          <a:noFill/>
          <a:ln/>
        </p:spPr>
        <p:txBody>
          <a:bodyPr wrap="square" lIns="0" tIns="0" rIns="0" bIns="0" rtlCol="0" anchor="t"/>
          <a:lstStyle/>
          <a:p>
            <a:pPr algn="l" indent="0" marL="0">
              <a:lnSpc>
                <a:spcPts val="1900"/>
              </a:lnSpc>
              <a:buNone/>
            </a:pPr>
            <a:r>
              <a:rPr lang="en-US" sz="1200" dirty="0">
                <a:solidFill>
                  <a:srgbClr val="2C2926"/>
                </a:solidFill>
                <a:latin typeface="Inter" pitchFamily="34" charset="0"/>
                <a:ea typeface="Inter" pitchFamily="34" charset="-122"/>
                <a:cs typeface="Inter" pitchFamily="34" charset="-120"/>
              </a:rPr>
              <a:t>Post-evaluation, visualizations are generated to illustrate insights like feature importance (which features most influence price) and prediction accuracy (actual vs. predicted prices).</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72095" y="339447"/>
            <a:ext cx="3928824" cy="393383"/>
          </a:xfrm>
          <a:prstGeom prst="rect">
            <a:avLst/>
          </a:prstGeom>
          <a:noFill/>
          <a:ln/>
        </p:spPr>
        <p:txBody>
          <a:bodyPr wrap="none" lIns="0" tIns="0" rIns="0" bIns="0" rtlCol="0" anchor="t"/>
          <a:lstStyle/>
          <a:p>
            <a:pPr algn="l" indent="0" marL="0">
              <a:lnSpc>
                <a:spcPts val="3000"/>
              </a:lnSpc>
              <a:buNone/>
            </a:pPr>
            <a:r>
              <a:rPr lang="en-US" sz="2400" dirty="0">
                <a:solidFill>
                  <a:srgbClr val="000000"/>
                </a:solidFill>
                <a:latin typeface="Bricolage Grotesque Semi Bold" pitchFamily="34" charset="0"/>
                <a:ea typeface="Bricolage Grotesque Semi Bold" pitchFamily="34" charset="-122"/>
                <a:cs typeface="Bricolage Grotesque Semi Bold" pitchFamily="34" charset="-120"/>
              </a:rPr>
              <a:t>📊</a:t>
            </a:r>
            <a:pPr algn="l" indent="0" marL="0">
              <a:lnSpc>
                <a:spcPts val="3000"/>
              </a:lnSpc>
              <a:buNone/>
            </a:pPr>
            <a:r>
              <a:rPr lang="en-US" sz="2400" dirty="0">
                <a:solidFill>
                  <a:srgbClr val="2C2926"/>
                </a:solidFill>
                <a:latin typeface="Bricolage Grotesque Semi Bold" pitchFamily="34" charset="0"/>
                <a:ea typeface="Bricolage Grotesque Semi Bold" pitchFamily="34" charset="-122"/>
                <a:cs typeface="Bricolage Grotesque Semi Bold" pitchFamily="34" charset="-120"/>
              </a:rPr>
              <a:t> Visualization &amp; Insights</a:t>
            </a:r>
            <a:endParaRPr lang="en-US" sz="2400" dirty="0"/>
          </a:p>
        </p:txBody>
      </p:sp>
      <p:sp>
        <p:nvSpPr>
          <p:cNvPr id="3" name="Text 1"/>
          <p:cNvSpPr/>
          <p:nvPr/>
        </p:nvSpPr>
        <p:spPr>
          <a:xfrm>
            <a:off x="572095" y="979646"/>
            <a:ext cx="13486209" cy="197525"/>
          </a:xfrm>
          <a:prstGeom prst="rect">
            <a:avLst/>
          </a:prstGeom>
          <a:noFill/>
          <a:ln/>
        </p:spPr>
        <p:txBody>
          <a:bodyPr wrap="none" lIns="0" tIns="0" rIns="0" bIns="0" rtlCol="0" anchor="t"/>
          <a:lstStyle/>
          <a:p>
            <a:pPr algn="l" indent="0" marL="0">
              <a:lnSpc>
                <a:spcPts val="1550"/>
              </a:lnSpc>
              <a:buNone/>
            </a:pPr>
            <a:r>
              <a:rPr lang="en-US" sz="950" dirty="0">
                <a:solidFill>
                  <a:srgbClr val="2C2926"/>
                </a:solidFill>
                <a:latin typeface="Inter" pitchFamily="34" charset="0"/>
                <a:ea typeface="Inter" pitchFamily="34" charset="-122"/>
                <a:cs typeface="Inter" pitchFamily="34" charset="-120"/>
              </a:rPr>
              <a:t>Understanding the factors influencing laptop prices and the model's performance is crucial. This project leverages Matplotlib and Seaborn to provide clear visualizations that offer deep insights.</a:t>
            </a:r>
            <a:endParaRPr lang="en-US" sz="950" dirty="0"/>
          </a:p>
        </p:txBody>
      </p:sp>
      <p:sp>
        <p:nvSpPr>
          <p:cNvPr id="4" name="Text 2"/>
          <p:cNvSpPr/>
          <p:nvPr/>
        </p:nvSpPr>
        <p:spPr>
          <a:xfrm>
            <a:off x="572095" y="1439347"/>
            <a:ext cx="2767489" cy="192881"/>
          </a:xfrm>
          <a:prstGeom prst="rect">
            <a:avLst/>
          </a:prstGeom>
          <a:noFill/>
          <a:ln/>
        </p:spPr>
        <p:txBody>
          <a:bodyPr wrap="none" lIns="0" tIns="0" rIns="0" bIns="0" rtlCol="0" anchor="t"/>
          <a:lstStyle/>
          <a:p>
            <a:pPr algn="l" indent="0" marL="0">
              <a:lnSpc>
                <a:spcPts val="1500"/>
              </a:lnSpc>
              <a:buNone/>
            </a:pPr>
            <a:r>
              <a:rPr lang="en-US" sz="1200" dirty="0">
                <a:solidFill>
                  <a:srgbClr val="2C2926"/>
                </a:solidFill>
                <a:latin typeface="Bricolage Grotesque Semi Bold" pitchFamily="34" charset="0"/>
                <a:ea typeface="Bricolage Grotesque Semi Bold" pitchFamily="34" charset="-122"/>
                <a:cs typeface="Bricolage Grotesque Semi Bold" pitchFamily="34" charset="-120"/>
              </a:rPr>
              <a:t>Feature Importance (Impact on Price)</a:t>
            </a:r>
            <a:endParaRPr lang="en-US" sz="1200" dirty="0"/>
          </a:p>
        </p:txBody>
      </p:sp>
      <p:pic>
        <p:nvPicPr>
          <p:cNvPr id="5" name="Image 0" descr="preencoded.png">    </p:cNvPr>
          <p:cNvPicPr>
            <a:picLocks noChangeAspect="1"/>
          </p:cNvPicPr>
          <p:nvPr/>
        </p:nvPicPr>
        <p:blipFill>
          <a:blip r:embed="rId1"/>
          <a:stretch>
            <a:fillRect/>
          </a:stretch>
        </p:blipFill>
        <p:spPr>
          <a:xfrm>
            <a:off x="572095" y="1771055"/>
            <a:ext cx="6592610" cy="4510683"/>
          </a:xfrm>
          <a:prstGeom prst="rect">
            <a:avLst/>
          </a:prstGeom>
        </p:spPr>
      </p:pic>
      <p:sp>
        <p:nvSpPr>
          <p:cNvPr id="6" name="Text 3"/>
          <p:cNvSpPr/>
          <p:nvPr/>
        </p:nvSpPr>
        <p:spPr>
          <a:xfrm>
            <a:off x="572095" y="6420564"/>
            <a:ext cx="6592610" cy="395049"/>
          </a:xfrm>
          <a:prstGeom prst="rect">
            <a:avLst/>
          </a:prstGeom>
          <a:noFill/>
          <a:ln/>
        </p:spPr>
        <p:txBody>
          <a:bodyPr wrap="square" lIns="0" tIns="0" rIns="0" bIns="0" rtlCol="0" anchor="t"/>
          <a:lstStyle/>
          <a:p>
            <a:pPr algn="l" indent="0" marL="0">
              <a:lnSpc>
                <a:spcPts val="1550"/>
              </a:lnSpc>
              <a:buNone/>
            </a:pPr>
            <a:r>
              <a:rPr lang="en-US" sz="950" dirty="0">
                <a:solidFill>
                  <a:srgbClr val="2C2926"/>
                </a:solidFill>
                <a:latin typeface="Inter" pitchFamily="34" charset="0"/>
                <a:ea typeface="Inter" pitchFamily="34" charset="-122"/>
                <a:cs typeface="Inter" pitchFamily="34" charset="-120"/>
              </a:rPr>
              <a:t>This bar chart illustrates which features have the most significant impact on laptop price predictions. Features like RAM and GPU often appear at the top, indicating their strong correlation with price.</a:t>
            </a:r>
            <a:endParaRPr lang="en-US" sz="950" dirty="0"/>
          </a:p>
        </p:txBody>
      </p:sp>
      <p:sp>
        <p:nvSpPr>
          <p:cNvPr id="7" name="Shape 4"/>
          <p:cNvSpPr/>
          <p:nvPr/>
        </p:nvSpPr>
        <p:spPr>
          <a:xfrm>
            <a:off x="572095" y="6954441"/>
            <a:ext cx="6592610" cy="2752844"/>
          </a:xfrm>
          <a:prstGeom prst="roundRect">
            <a:avLst>
              <a:gd name="adj" fmla="val 1883"/>
            </a:avLst>
          </a:prstGeom>
          <a:solidFill>
            <a:srgbClr val="F8ECD3"/>
          </a:solidFill>
          <a:ln/>
        </p:spPr>
      </p:sp>
      <p:sp>
        <p:nvSpPr>
          <p:cNvPr id="8" name="Shape 5"/>
          <p:cNvSpPr/>
          <p:nvPr/>
        </p:nvSpPr>
        <p:spPr>
          <a:xfrm>
            <a:off x="566023" y="6954441"/>
            <a:ext cx="6604754" cy="2752844"/>
          </a:xfrm>
          <a:prstGeom prst="roundRect">
            <a:avLst>
              <a:gd name="adj" fmla="val 673"/>
            </a:avLst>
          </a:prstGeom>
          <a:solidFill>
            <a:srgbClr val="F8ECD3"/>
          </a:solidFill>
          <a:ln/>
        </p:spPr>
      </p:sp>
      <p:sp>
        <p:nvSpPr>
          <p:cNvPr id="9" name="Text 6"/>
          <p:cNvSpPr/>
          <p:nvPr/>
        </p:nvSpPr>
        <p:spPr>
          <a:xfrm>
            <a:off x="689372" y="7046952"/>
            <a:ext cx="6358057" cy="2567821"/>
          </a:xfrm>
          <a:prstGeom prst="rect">
            <a:avLst/>
          </a:prstGeom>
          <a:noFill/>
          <a:ln/>
        </p:spPr>
        <p:txBody>
          <a:bodyPr wrap="square" lIns="0" tIns="0" rIns="0" bIns="0" rtlCol="0" anchor="t"/>
          <a:lstStyle/>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import matplotlib.pyplot as plt</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import seaborn as sns</a:t>
            </a:r>
            <a:endParaRPr lang="en-US" sz="950" dirty="0"/>
          </a:p>
          <a:p>
            <a:pPr algn="l" indent="0" marL="0">
              <a:lnSpc>
                <a:spcPts val="1550"/>
              </a:lnSpc>
              <a:buNone/>
            </a:pP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 Extract feature importance from model</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importances = model_pipeline.named_steps["randomforestregressor"].feature_importances_</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feature_names = X_train.columns</a:t>
            </a:r>
            <a:endParaRPr lang="en-US" sz="950" dirty="0"/>
          </a:p>
          <a:p>
            <a:pPr algn="l" indent="0" marL="0">
              <a:lnSpc>
                <a:spcPts val="1550"/>
              </a:lnSpc>
              <a:buNone/>
            </a:pP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plt.figure(figsize=(10, 6))</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sns.barplot(x=importances, y=feature_names)</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plt.xlabel("Importance Score")</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plt.ylabel("Feature")</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plt.title("Feature Importance in Laptop Price Prediction")</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plt.show()</a:t>
            </a:r>
            <a:endParaRPr lang="en-US" sz="950" dirty="0"/>
          </a:p>
        </p:txBody>
      </p:sp>
      <p:sp>
        <p:nvSpPr>
          <p:cNvPr id="10" name="Text 7"/>
          <p:cNvSpPr/>
          <p:nvPr/>
        </p:nvSpPr>
        <p:spPr>
          <a:xfrm>
            <a:off x="7473315" y="1439347"/>
            <a:ext cx="3151465" cy="192881"/>
          </a:xfrm>
          <a:prstGeom prst="rect">
            <a:avLst/>
          </a:prstGeom>
          <a:noFill/>
          <a:ln/>
        </p:spPr>
        <p:txBody>
          <a:bodyPr wrap="none" lIns="0" tIns="0" rIns="0" bIns="0" rtlCol="0" anchor="t"/>
          <a:lstStyle/>
          <a:p>
            <a:pPr algn="l" indent="0" marL="0">
              <a:lnSpc>
                <a:spcPts val="1500"/>
              </a:lnSpc>
              <a:buNone/>
            </a:pPr>
            <a:r>
              <a:rPr lang="en-US" sz="1200" dirty="0">
                <a:solidFill>
                  <a:srgbClr val="2C2926"/>
                </a:solidFill>
                <a:latin typeface="Bricolage Grotesque Semi Bold" pitchFamily="34" charset="0"/>
                <a:ea typeface="Bricolage Grotesque Semi Bold" pitchFamily="34" charset="-122"/>
                <a:cs typeface="Bricolage Grotesque Semi Bold" pitchFamily="34" charset="-120"/>
              </a:rPr>
              <a:t>Error Analysis (Actual vs. Predicted Prices)</a:t>
            </a:r>
            <a:endParaRPr lang="en-US" sz="1200" dirty="0"/>
          </a:p>
        </p:txBody>
      </p:sp>
      <p:pic>
        <p:nvPicPr>
          <p:cNvPr id="11" name="Image 1" descr="preencoded.png">    </p:cNvPr>
          <p:cNvPicPr>
            <a:picLocks noChangeAspect="1"/>
          </p:cNvPicPr>
          <p:nvPr/>
        </p:nvPicPr>
        <p:blipFill>
          <a:blip r:embed="rId2"/>
          <a:stretch>
            <a:fillRect/>
          </a:stretch>
        </p:blipFill>
        <p:spPr>
          <a:xfrm>
            <a:off x="7473315" y="1771055"/>
            <a:ext cx="6592610" cy="4510683"/>
          </a:xfrm>
          <a:prstGeom prst="rect">
            <a:avLst/>
          </a:prstGeom>
        </p:spPr>
      </p:pic>
      <p:sp>
        <p:nvSpPr>
          <p:cNvPr id="12" name="Text 8"/>
          <p:cNvSpPr/>
          <p:nvPr/>
        </p:nvSpPr>
        <p:spPr>
          <a:xfrm>
            <a:off x="7473315" y="6420564"/>
            <a:ext cx="6592610" cy="395049"/>
          </a:xfrm>
          <a:prstGeom prst="rect">
            <a:avLst/>
          </a:prstGeom>
          <a:noFill/>
          <a:ln/>
        </p:spPr>
        <p:txBody>
          <a:bodyPr wrap="square" lIns="0" tIns="0" rIns="0" bIns="0" rtlCol="0" anchor="t"/>
          <a:lstStyle/>
          <a:p>
            <a:pPr algn="l" indent="0" marL="0">
              <a:lnSpc>
                <a:spcPts val="1550"/>
              </a:lnSpc>
              <a:buNone/>
            </a:pPr>
            <a:r>
              <a:rPr lang="en-US" sz="950" dirty="0">
                <a:solidFill>
                  <a:srgbClr val="2C2926"/>
                </a:solidFill>
                <a:latin typeface="Inter" pitchFamily="34" charset="0"/>
                <a:ea typeface="Inter" pitchFamily="34" charset="-122"/>
                <a:cs typeface="Inter" pitchFamily="34" charset="-120"/>
              </a:rPr>
              <a:t>The scatter plot compares the actual laptop prices against the prices predicted by the model. A good model will show points closely clustered around the diagonal line, indicating high accuracy.</a:t>
            </a:r>
            <a:endParaRPr lang="en-US" sz="950" dirty="0"/>
          </a:p>
        </p:txBody>
      </p:sp>
      <p:sp>
        <p:nvSpPr>
          <p:cNvPr id="13" name="Shape 9"/>
          <p:cNvSpPr/>
          <p:nvPr/>
        </p:nvSpPr>
        <p:spPr>
          <a:xfrm>
            <a:off x="7473315" y="6954441"/>
            <a:ext cx="6592610" cy="1370171"/>
          </a:xfrm>
          <a:prstGeom prst="roundRect">
            <a:avLst>
              <a:gd name="adj" fmla="val 3784"/>
            </a:avLst>
          </a:prstGeom>
          <a:solidFill>
            <a:srgbClr val="F8ECD3"/>
          </a:solidFill>
          <a:ln/>
        </p:spPr>
      </p:sp>
      <p:sp>
        <p:nvSpPr>
          <p:cNvPr id="14" name="Shape 10"/>
          <p:cNvSpPr/>
          <p:nvPr/>
        </p:nvSpPr>
        <p:spPr>
          <a:xfrm>
            <a:off x="7467243" y="6954441"/>
            <a:ext cx="6604754" cy="1370171"/>
          </a:xfrm>
          <a:prstGeom prst="roundRect">
            <a:avLst>
              <a:gd name="adj" fmla="val 1351"/>
            </a:avLst>
          </a:prstGeom>
          <a:solidFill>
            <a:srgbClr val="F8ECD3"/>
          </a:solidFill>
          <a:ln/>
        </p:spPr>
      </p:sp>
      <p:sp>
        <p:nvSpPr>
          <p:cNvPr id="15" name="Text 11"/>
          <p:cNvSpPr/>
          <p:nvPr/>
        </p:nvSpPr>
        <p:spPr>
          <a:xfrm>
            <a:off x="7590592" y="7046952"/>
            <a:ext cx="6358057" cy="1185148"/>
          </a:xfrm>
          <a:prstGeom prst="rect">
            <a:avLst/>
          </a:prstGeom>
          <a:noFill/>
          <a:ln/>
        </p:spPr>
        <p:txBody>
          <a:bodyPr wrap="square" lIns="0" tIns="0" rIns="0" bIns="0" rtlCol="0" anchor="t"/>
          <a:lstStyle/>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plt.figure(figsize=(8, 6))</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sns.scatterplot(x=y_test, y=y_pred)</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plt.xlabel("Actual Price")</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plt.ylabel("Predicted Price")</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plt.title("Actual vs. Predicted Laptop Prices")</a:t>
            </a:r>
            <a:endParaRPr lang="en-US" sz="950" dirty="0"/>
          </a:p>
          <a:p>
            <a:pPr algn="l" indent="0" marL="0">
              <a:lnSpc>
                <a:spcPts val="1550"/>
              </a:lnSpc>
              <a:buNone/>
            </a:pPr>
            <a:r>
              <a:rPr lang="en-US" sz="950" dirty="0">
                <a:solidFill>
                  <a:srgbClr val="2C2926"/>
                </a:solidFill>
                <a:highlight>
                  <a:srgbClr val="F8ECD3"/>
                </a:highlight>
                <a:latin typeface="Consolas" pitchFamily="34" charset="0"/>
                <a:ea typeface="Consolas" pitchFamily="34" charset="-122"/>
                <a:cs typeface="Consolas" pitchFamily="34" charset="-120"/>
              </a:rPr>
              <a:t>plt.show()</a:t>
            </a:r>
            <a:endParaRPr lang="en-US" sz="9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43783" y="723067"/>
            <a:ext cx="11558230" cy="671632"/>
          </a:xfrm>
          <a:prstGeom prst="rect">
            <a:avLst/>
          </a:prstGeom>
          <a:noFill/>
          <a:ln/>
        </p:spPr>
        <p:txBody>
          <a:bodyPr wrap="none" lIns="0" tIns="0" rIns="0" bIns="0" rtlCol="0" anchor="t"/>
          <a:lstStyle/>
          <a:p>
            <a:pPr algn="l" indent="0" marL="0">
              <a:lnSpc>
                <a:spcPts val="5200"/>
              </a:lnSpc>
              <a:buNone/>
            </a:pPr>
            <a:r>
              <a:rPr lang="en-US" sz="4150" dirty="0">
                <a:solidFill>
                  <a:srgbClr val="000000"/>
                </a:solidFill>
                <a:latin typeface="Bricolage Grotesque Semi Bold" pitchFamily="34" charset="0"/>
                <a:ea typeface="Bricolage Grotesque Semi Bold" pitchFamily="34" charset="-122"/>
                <a:cs typeface="Bricolage Grotesque Semi Bold" pitchFamily="34" charset="-120"/>
              </a:rPr>
              <a:t>📊</a:t>
            </a:r>
            <a:pPr algn="l" indent="0" marL="0">
              <a:lnSpc>
                <a:spcPts val="5200"/>
              </a:lnSpc>
              <a:buNone/>
            </a:pPr>
            <a:r>
              <a:rPr lang="en-US" sz="4150" dirty="0">
                <a:solidFill>
                  <a:srgbClr val="2C2926"/>
                </a:solidFill>
                <a:latin typeface="Bricolage Grotesque Semi Bold" pitchFamily="34" charset="0"/>
                <a:ea typeface="Bricolage Grotesque Semi Bold" pitchFamily="34" charset="-122"/>
                <a:cs typeface="Bricolage Grotesque Semi Bold" pitchFamily="34" charset="-120"/>
              </a:rPr>
              <a:t> Power BI Dashboard Integration (Optional)</a:t>
            </a:r>
            <a:endParaRPr lang="en-US" sz="4150" dirty="0"/>
          </a:p>
        </p:txBody>
      </p:sp>
      <p:sp>
        <p:nvSpPr>
          <p:cNvPr id="3" name="Text 1"/>
          <p:cNvSpPr/>
          <p:nvPr/>
        </p:nvSpPr>
        <p:spPr>
          <a:xfrm>
            <a:off x="743783" y="1819632"/>
            <a:ext cx="13142833" cy="680085"/>
          </a:xfrm>
          <a:prstGeom prst="rect">
            <a:avLst/>
          </a:prstGeom>
          <a:noFill/>
          <a:ln/>
        </p:spPr>
        <p:txBody>
          <a:bodyPr wrap="square" lIns="0" tIns="0" rIns="0" bIns="0" rtlCol="0" anchor="t"/>
          <a:lstStyle/>
          <a:p>
            <a:pPr algn="l" indent="0" marL="0">
              <a:lnSpc>
                <a:spcPts val="2650"/>
              </a:lnSpc>
              <a:buNone/>
            </a:pPr>
            <a:r>
              <a:rPr lang="en-US" sz="1650" dirty="0">
                <a:solidFill>
                  <a:srgbClr val="2C2926"/>
                </a:solidFill>
                <a:latin typeface="Inter" pitchFamily="34" charset="0"/>
                <a:ea typeface="Inter" pitchFamily="34" charset="-122"/>
                <a:cs typeface="Inter" pitchFamily="34" charset="-120"/>
              </a:rPr>
              <a:t>For interactive exploration and business intelligence, the project can be integrated with Power BI. This allows stakeholders to dynamically analyze pricing trends and model predictions without needing to interact with the code directly.</a:t>
            </a:r>
            <a:endParaRPr lang="en-US" sz="1650" dirty="0"/>
          </a:p>
        </p:txBody>
      </p:sp>
      <p:sp>
        <p:nvSpPr>
          <p:cNvPr id="4" name="Text 2"/>
          <p:cNvSpPr/>
          <p:nvPr/>
        </p:nvSpPr>
        <p:spPr>
          <a:xfrm>
            <a:off x="743783" y="2738795"/>
            <a:ext cx="13142833" cy="340043"/>
          </a:xfrm>
          <a:prstGeom prst="rect">
            <a:avLst/>
          </a:prstGeom>
          <a:noFill/>
          <a:ln/>
        </p:spPr>
        <p:txBody>
          <a:bodyPr wrap="none" lIns="0" tIns="0" rIns="0" bIns="0" rtlCol="0" anchor="t"/>
          <a:lstStyle/>
          <a:p>
            <a:pPr algn="l" indent="0" marL="0">
              <a:lnSpc>
                <a:spcPts val="2650"/>
              </a:lnSpc>
              <a:buNone/>
            </a:pPr>
            <a:r>
              <a:rPr lang="en-US" sz="1650" dirty="0">
                <a:solidFill>
                  <a:srgbClr val="2C2926"/>
                </a:solidFill>
                <a:latin typeface="Inter" pitchFamily="34" charset="0"/>
                <a:ea typeface="Inter" pitchFamily="34" charset="-122"/>
                <a:cs typeface="Inter" pitchFamily="34" charset="-120"/>
              </a:rPr>
              <a:t>Follow these steps to create an interactive Power BI dashboard:</a:t>
            </a:r>
            <a:endParaRPr lang="en-US" sz="1650" dirty="0"/>
          </a:p>
        </p:txBody>
      </p:sp>
      <p:sp>
        <p:nvSpPr>
          <p:cNvPr id="5" name="Shape 3"/>
          <p:cNvSpPr/>
          <p:nvPr/>
        </p:nvSpPr>
        <p:spPr>
          <a:xfrm>
            <a:off x="743783" y="3317915"/>
            <a:ext cx="13142833" cy="658654"/>
          </a:xfrm>
          <a:prstGeom prst="roundRect">
            <a:avLst>
              <a:gd name="adj" fmla="val 13552"/>
            </a:avLst>
          </a:prstGeom>
          <a:solidFill>
            <a:srgbClr val="F8ECD3"/>
          </a:solidFill>
          <a:ln/>
        </p:spPr>
      </p:sp>
      <p:sp>
        <p:nvSpPr>
          <p:cNvPr id="6" name="Shape 4"/>
          <p:cNvSpPr/>
          <p:nvPr/>
        </p:nvSpPr>
        <p:spPr>
          <a:xfrm>
            <a:off x="733187" y="3317915"/>
            <a:ext cx="13164026" cy="658654"/>
          </a:xfrm>
          <a:prstGeom prst="roundRect">
            <a:avLst>
              <a:gd name="adj" fmla="val 4840"/>
            </a:avLst>
          </a:prstGeom>
          <a:solidFill>
            <a:srgbClr val="F8ECD3"/>
          </a:solidFill>
          <a:ln/>
        </p:spPr>
      </p:sp>
      <p:sp>
        <p:nvSpPr>
          <p:cNvPr id="7" name="Text 5"/>
          <p:cNvSpPr/>
          <p:nvPr/>
        </p:nvSpPr>
        <p:spPr>
          <a:xfrm>
            <a:off x="945594" y="3477220"/>
            <a:ext cx="12739211" cy="340043"/>
          </a:xfrm>
          <a:prstGeom prst="rect">
            <a:avLst/>
          </a:prstGeom>
          <a:noFill/>
          <a:ln/>
        </p:spPr>
        <p:txBody>
          <a:bodyPr wrap="none" lIns="0" tIns="0" rIns="0" bIns="0" rtlCol="0" anchor="t"/>
          <a:lstStyle/>
          <a:p>
            <a:pPr algn="l" indent="0" marL="0">
              <a:lnSpc>
                <a:spcPts val="2650"/>
              </a:lnSpc>
              <a:buNone/>
            </a:pPr>
            <a:r>
              <a:rPr lang="en-US" sz="1650" dirty="0">
                <a:solidFill>
                  <a:srgbClr val="2C2926"/>
                </a:solidFill>
                <a:highlight>
                  <a:srgbClr val="F8ECD3"/>
                </a:highlight>
                <a:latin typeface="Consolas" pitchFamily="34" charset="0"/>
                <a:ea typeface="Consolas" pitchFamily="34" charset="-122"/>
                <a:cs typeface="Consolas" pitchFamily="34" charset="-120"/>
              </a:rPr>
              <a:t>results.to_csv("laptop_price_predictions.csv", index=False)</a:t>
            </a:r>
            <a:endParaRPr lang="en-US" sz="1650" dirty="0"/>
          </a:p>
        </p:txBody>
      </p:sp>
      <p:sp>
        <p:nvSpPr>
          <p:cNvPr id="8" name="Text 6"/>
          <p:cNvSpPr/>
          <p:nvPr/>
        </p:nvSpPr>
        <p:spPr>
          <a:xfrm>
            <a:off x="743783" y="4215646"/>
            <a:ext cx="13142833" cy="680085"/>
          </a:xfrm>
          <a:prstGeom prst="rect">
            <a:avLst/>
          </a:prstGeom>
          <a:noFill/>
          <a:ln/>
        </p:spPr>
        <p:txBody>
          <a:bodyPr wrap="square" lIns="0" tIns="0" rIns="0" bIns="0" rtlCol="0" anchor="t"/>
          <a:lstStyle/>
          <a:p>
            <a:pPr algn="l" marL="342900" indent="-342900">
              <a:lnSpc>
                <a:spcPts val="2650"/>
              </a:lnSpc>
              <a:buSzPct val="100000"/>
              <a:buFont typeface="+mj-lt"/>
              <a:buAutoNum type="arabicPeriod" startAt="1"/>
            </a:pPr>
            <a:r>
              <a:rPr lang="en-US" sz="1650" b="1" dirty="0">
                <a:solidFill>
                  <a:srgbClr val="2C2926"/>
                </a:solidFill>
                <a:latin typeface="Inter" pitchFamily="34" charset="0"/>
                <a:ea typeface="Inter" pitchFamily="34" charset="-122"/>
                <a:cs typeface="Inter" pitchFamily="34" charset="-120"/>
              </a:rPr>
              <a:t>Export Predictions as CSV:</a:t>
            </a:r>
            <a:pPr algn="l" indent="0" marL="0">
              <a:lnSpc>
                <a:spcPts val="2650"/>
              </a:lnSpc>
              <a:buNone/>
            </a:pPr>
            <a:r>
              <a:rPr lang="en-US" sz="1650" dirty="0">
                <a:solidFill>
                  <a:srgbClr val="2C2926"/>
                </a:solidFill>
                <a:latin typeface="Inter" pitchFamily="34" charset="0"/>
                <a:ea typeface="Inter" pitchFamily="34" charset="-122"/>
                <a:cs typeface="Inter" pitchFamily="34" charset="-120"/>
              </a:rPr>
              <a:t> After running the model, export the actual and predicted prices, along with relevant features, into a CSV file. This provides a portable dataset for Power BI.</a:t>
            </a:r>
            <a:endParaRPr lang="en-US" sz="1650" dirty="0"/>
          </a:p>
        </p:txBody>
      </p:sp>
      <p:sp>
        <p:nvSpPr>
          <p:cNvPr id="9" name="Text 7"/>
          <p:cNvSpPr/>
          <p:nvPr/>
        </p:nvSpPr>
        <p:spPr>
          <a:xfrm>
            <a:off x="743783" y="4970026"/>
            <a:ext cx="13142833" cy="687705"/>
          </a:xfrm>
          <a:prstGeom prst="rect">
            <a:avLst/>
          </a:prstGeom>
          <a:noFill/>
          <a:ln/>
        </p:spPr>
        <p:txBody>
          <a:bodyPr wrap="square" lIns="0" tIns="0" rIns="0" bIns="0" rtlCol="0" anchor="t"/>
          <a:lstStyle/>
          <a:p>
            <a:pPr algn="l" marL="342900" indent="-342900">
              <a:lnSpc>
                <a:spcPts val="2650"/>
              </a:lnSpc>
              <a:buSzPct val="100000"/>
              <a:buFont typeface="+mj-lt"/>
              <a:buAutoNum type="arabicPeriod" startAt="2"/>
            </a:pPr>
            <a:r>
              <a:rPr lang="en-US" sz="1650" b="1" dirty="0">
                <a:solidFill>
                  <a:srgbClr val="2C2926"/>
                </a:solidFill>
                <a:latin typeface="Inter" pitchFamily="34" charset="0"/>
                <a:ea typeface="Inter" pitchFamily="34" charset="-122"/>
                <a:cs typeface="Inter" pitchFamily="34" charset="-120"/>
              </a:rPr>
              <a:t>Import into Power BI:</a:t>
            </a:r>
            <a:pPr algn="l" indent="0" marL="0">
              <a:lnSpc>
                <a:spcPts val="2650"/>
              </a:lnSpc>
              <a:buNone/>
            </a:pPr>
            <a:r>
              <a:rPr lang="en-US" sz="1650" dirty="0">
                <a:solidFill>
                  <a:srgbClr val="2C2926"/>
                </a:solidFill>
                <a:latin typeface="Inter" pitchFamily="34" charset="0"/>
                <a:ea typeface="Inter" pitchFamily="34" charset="-122"/>
                <a:cs typeface="Inter" pitchFamily="34" charset="-120"/>
              </a:rPr>
              <a:t> Open Power BI Desktop, import the </a:t>
            </a:r>
            <a:pPr algn="l" indent="0" marL="0">
              <a:lnSpc>
                <a:spcPts val="2650"/>
              </a:lnSpc>
              <a:buNone/>
            </a:pPr>
            <a:r>
              <a:rPr lang="en-US" sz="1650" dirty="0">
                <a:solidFill>
                  <a:srgbClr val="2C2926"/>
                </a:solidFill>
                <a:highlight>
                  <a:srgbClr val="F8ECD3"/>
                </a:highlight>
                <a:latin typeface="Consolas" pitchFamily="34" charset="0"/>
                <a:ea typeface="Consolas" pitchFamily="34" charset="-122"/>
                <a:cs typeface="Consolas" pitchFamily="34" charset="-120"/>
              </a:rPr>
              <a:t>laptop_price_predictions.csv</a:t>
            </a:r>
            <a:pPr algn="l" indent="0" marL="0">
              <a:lnSpc>
                <a:spcPts val="2650"/>
              </a:lnSpc>
              <a:buNone/>
            </a:pPr>
            <a:r>
              <a:rPr lang="en-US" sz="1650" dirty="0">
                <a:solidFill>
                  <a:srgbClr val="2C2926"/>
                </a:solidFill>
                <a:latin typeface="Inter" pitchFamily="34" charset="0"/>
                <a:ea typeface="Inter" pitchFamily="34" charset="-122"/>
                <a:cs typeface="Inter" pitchFamily="34" charset="-120"/>
              </a:rPr>
              <a:t> file, and load the data into the Power BI data model.</a:t>
            </a:r>
            <a:endParaRPr lang="en-US" sz="1650" dirty="0"/>
          </a:p>
        </p:txBody>
      </p:sp>
      <p:sp>
        <p:nvSpPr>
          <p:cNvPr id="10" name="Text 8"/>
          <p:cNvSpPr/>
          <p:nvPr/>
        </p:nvSpPr>
        <p:spPr>
          <a:xfrm>
            <a:off x="743783" y="5732026"/>
            <a:ext cx="13142833" cy="680085"/>
          </a:xfrm>
          <a:prstGeom prst="rect">
            <a:avLst/>
          </a:prstGeom>
          <a:noFill/>
          <a:ln/>
        </p:spPr>
        <p:txBody>
          <a:bodyPr wrap="square" lIns="0" tIns="0" rIns="0" bIns="0" rtlCol="0" anchor="t"/>
          <a:lstStyle/>
          <a:p>
            <a:pPr algn="l" marL="342900" indent="-342900">
              <a:lnSpc>
                <a:spcPts val="2650"/>
              </a:lnSpc>
              <a:buSzPct val="100000"/>
              <a:buFont typeface="+mj-lt"/>
              <a:buAutoNum type="arabicPeriod" startAt="3"/>
            </a:pPr>
            <a:r>
              <a:rPr lang="en-US" sz="1650" b="1" dirty="0">
                <a:solidFill>
                  <a:srgbClr val="2C2926"/>
                </a:solidFill>
                <a:latin typeface="Inter" pitchFamily="34" charset="0"/>
                <a:ea typeface="Inter" pitchFamily="34" charset="-122"/>
                <a:cs typeface="Inter" pitchFamily="34" charset="-120"/>
              </a:rPr>
              <a:t>Create Scatter Plot:</a:t>
            </a:r>
            <a:pPr algn="l" indent="0" marL="0">
              <a:lnSpc>
                <a:spcPts val="2650"/>
              </a:lnSpc>
              <a:buNone/>
            </a:pPr>
            <a:r>
              <a:rPr lang="en-US" sz="1650" dirty="0">
                <a:solidFill>
                  <a:srgbClr val="2C2926"/>
                </a:solidFill>
                <a:latin typeface="Inter" pitchFamily="34" charset="0"/>
                <a:ea typeface="Inter" pitchFamily="34" charset="-122"/>
                <a:cs typeface="Inter" pitchFamily="34" charset="-120"/>
              </a:rPr>
              <a:t> Design a scatter plot with 'Actual Price' on one axis and 'Predicted Price' on the other. This visualizes model accuracy, similar to the Python plot but with Power BI's interactive capabilities.</a:t>
            </a:r>
            <a:endParaRPr lang="en-US" sz="1650" dirty="0"/>
          </a:p>
        </p:txBody>
      </p:sp>
      <p:sp>
        <p:nvSpPr>
          <p:cNvPr id="11" name="Text 9"/>
          <p:cNvSpPr/>
          <p:nvPr/>
        </p:nvSpPr>
        <p:spPr>
          <a:xfrm>
            <a:off x="743783" y="6486406"/>
            <a:ext cx="13142833" cy="1020128"/>
          </a:xfrm>
          <a:prstGeom prst="rect">
            <a:avLst/>
          </a:prstGeom>
          <a:noFill/>
          <a:ln/>
        </p:spPr>
        <p:txBody>
          <a:bodyPr wrap="square" lIns="0" tIns="0" rIns="0" bIns="0" rtlCol="0" anchor="t"/>
          <a:lstStyle/>
          <a:p>
            <a:pPr algn="l" marL="342900" indent="-342900">
              <a:lnSpc>
                <a:spcPts val="2650"/>
              </a:lnSpc>
              <a:buSzPct val="100000"/>
              <a:buFont typeface="+mj-lt"/>
              <a:buAutoNum type="arabicPeriod" startAt="4"/>
            </a:pPr>
            <a:r>
              <a:rPr lang="en-US" sz="1650" b="1" dirty="0">
                <a:solidFill>
                  <a:srgbClr val="2C2926"/>
                </a:solidFill>
                <a:latin typeface="Inter" pitchFamily="34" charset="0"/>
                <a:ea typeface="Inter" pitchFamily="34" charset="-122"/>
                <a:cs typeface="Inter" pitchFamily="34" charset="-120"/>
              </a:rPr>
              <a:t>Add Insights &amp; Filters:</a:t>
            </a:r>
            <a:pPr algn="l" indent="0" marL="0">
              <a:lnSpc>
                <a:spcPts val="2650"/>
              </a:lnSpc>
              <a:buNone/>
            </a:pPr>
            <a:r>
              <a:rPr lang="en-US" sz="1650" dirty="0">
                <a:solidFill>
                  <a:srgbClr val="2C2926"/>
                </a:solidFill>
                <a:latin typeface="Inter" pitchFamily="34" charset="0"/>
                <a:ea typeface="Inter" pitchFamily="34" charset="-122"/>
                <a:cs typeface="Inter" pitchFamily="34" charset="-120"/>
              </a:rPr>
              <a:t> Enhance the dashboard by adding filters for company, RAM, GPU, or any other feature. Incorporate other visualizations like bar charts for average prices by brand or line charts for price trends over time (if time data is available). This allows for deep-dive analysis and quick insights.</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72095" y="576858"/>
            <a:ext cx="4698206" cy="411480"/>
          </a:xfrm>
          <a:prstGeom prst="rect">
            <a:avLst/>
          </a:prstGeom>
          <a:noFill/>
          <a:ln/>
        </p:spPr>
        <p:txBody>
          <a:bodyPr wrap="none" lIns="0" tIns="0" rIns="0" bIns="0" rtlCol="0" anchor="t"/>
          <a:lstStyle/>
          <a:p>
            <a:pPr algn="l" indent="0" marL="0">
              <a:lnSpc>
                <a:spcPts val="3200"/>
              </a:lnSpc>
              <a:buNone/>
            </a:pPr>
            <a:r>
              <a:rPr lang="en-US" sz="2550" dirty="0">
                <a:solidFill>
                  <a:srgbClr val="000000"/>
                </a:solidFill>
                <a:latin typeface="Bricolage Grotesque Semi Bold" pitchFamily="34" charset="0"/>
                <a:ea typeface="Bricolage Grotesque Semi Bold" pitchFamily="34" charset="-122"/>
                <a:cs typeface="Bricolage Grotesque Semi Bold" pitchFamily="34" charset="-120"/>
              </a:rPr>
              <a:t>🖥</a:t>
            </a:r>
            <a:pPr algn="l" indent="0" marL="0">
              <a:lnSpc>
                <a:spcPts val="3200"/>
              </a:lnSpc>
              <a:buNone/>
            </a:pPr>
            <a:r>
              <a:rPr lang="en-US" sz="2550" dirty="0">
                <a:solidFill>
                  <a:srgbClr val="2C2926"/>
                </a:solidFill>
                <a:latin typeface="Bricolage Grotesque Semi Bold" pitchFamily="34" charset="0"/>
                <a:ea typeface="Bricolage Grotesque Semi Bold" pitchFamily="34" charset="-122"/>
                <a:cs typeface="Bricolage Grotesque Semi Bold" pitchFamily="34" charset="-120"/>
              </a:rPr>
              <a:t> Web Application (Optional)</a:t>
            </a:r>
            <a:endParaRPr lang="en-US" sz="2550" dirty="0"/>
          </a:p>
        </p:txBody>
      </p:sp>
      <p:sp>
        <p:nvSpPr>
          <p:cNvPr id="3" name="Text 1"/>
          <p:cNvSpPr/>
          <p:nvPr/>
        </p:nvSpPr>
        <p:spPr>
          <a:xfrm>
            <a:off x="572095" y="1251704"/>
            <a:ext cx="13486209" cy="210622"/>
          </a:xfrm>
          <a:prstGeom prst="rect">
            <a:avLst/>
          </a:prstGeom>
          <a:noFill/>
          <a:ln/>
        </p:spPr>
        <p:txBody>
          <a:bodyPr wrap="none" lIns="0" tIns="0" rIns="0" bIns="0" rtlCol="0" anchor="t"/>
          <a:lstStyle/>
          <a:p>
            <a:pPr algn="l" indent="0" marL="0">
              <a:lnSpc>
                <a:spcPts val="1650"/>
              </a:lnSpc>
              <a:buNone/>
            </a:pPr>
            <a:r>
              <a:rPr lang="en-US" sz="1000" dirty="0">
                <a:solidFill>
                  <a:srgbClr val="2C2926"/>
                </a:solidFill>
                <a:latin typeface="Inter" pitchFamily="34" charset="0"/>
                <a:ea typeface="Inter" pitchFamily="34" charset="-122"/>
                <a:cs typeface="Inter" pitchFamily="34" charset="-120"/>
              </a:rPr>
              <a:t>A user-friendly web application built with Streamlit offers a simple interface for on-demand laptop price predictions. This allows non-technical users to easily interact with the trained model.</a:t>
            </a:r>
            <a:endParaRPr lang="en-US" sz="1000" dirty="0"/>
          </a:p>
        </p:txBody>
      </p:sp>
      <p:sp>
        <p:nvSpPr>
          <p:cNvPr id="4" name="Text 2"/>
          <p:cNvSpPr/>
          <p:nvPr/>
        </p:nvSpPr>
        <p:spPr>
          <a:xfrm>
            <a:off x="572095" y="1610439"/>
            <a:ext cx="13486209" cy="210622"/>
          </a:xfrm>
          <a:prstGeom prst="rect">
            <a:avLst/>
          </a:prstGeom>
          <a:noFill/>
          <a:ln/>
        </p:spPr>
        <p:txBody>
          <a:bodyPr wrap="none" lIns="0" tIns="0" rIns="0" bIns="0" rtlCol="0" anchor="t"/>
          <a:lstStyle/>
          <a:p>
            <a:pPr algn="l" indent="0" marL="0">
              <a:lnSpc>
                <a:spcPts val="1650"/>
              </a:lnSpc>
              <a:buNone/>
            </a:pPr>
            <a:r>
              <a:rPr lang="en-US" sz="1000" dirty="0">
                <a:solidFill>
                  <a:srgbClr val="2C2926"/>
                </a:solidFill>
                <a:latin typeface="Inter" pitchFamily="34" charset="0"/>
                <a:ea typeface="Inter" pitchFamily="34" charset="-122"/>
                <a:cs typeface="Inter" pitchFamily="34" charset="-120"/>
              </a:rPr>
              <a:t>The Streamlit application provides interactive input fields for laptop specifications. Users can select values for company, RAM, and weight, and instantly receive an estimated price.</a:t>
            </a:r>
            <a:endParaRPr lang="en-US" sz="1000" dirty="0"/>
          </a:p>
        </p:txBody>
      </p:sp>
      <p:sp>
        <p:nvSpPr>
          <p:cNvPr id="5" name="Shape 3"/>
          <p:cNvSpPr/>
          <p:nvPr/>
        </p:nvSpPr>
        <p:spPr>
          <a:xfrm>
            <a:off x="572095" y="1969175"/>
            <a:ext cx="13486209" cy="4409837"/>
          </a:xfrm>
          <a:prstGeom prst="roundRect">
            <a:avLst>
              <a:gd name="adj" fmla="val 1254"/>
            </a:avLst>
          </a:prstGeom>
          <a:solidFill>
            <a:srgbClr val="F8ECD3"/>
          </a:solidFill>
          <a:ln/>
        </p:spPr>
      </p:sp>
      <p:sp>
        <p:nvSpPr>
          <p:cNvPr id="6" name="Shape 4"/>
          <p:cNvSpPr/>
          <p:nvPr/>
        </p:nvSpPr>
        <p:spPr>
          <a:xfrm>
            <a:off x="565547" y="1969175"/>
            <a:ext cx="13499306" cy="4409837"/>
          </a:xfrm>
          <a:prstGeom prst="roundRect">
            <a:avLst>
              <a:gd name="adj" fmla="val 448"/>
            </a:avLst>
          </a:prstGeom>
          <a:solidFill>
            <a:srgbClr val="F8ECD3"/>
          </a:solidFill>
          <a:ln/>
        </p:spPr>
      </p:sp>
      <p:sp>
        <p:nvSpPr>
          <p:cNvPr id="7" name="Text 5"/>
          <p:cNvSpPr/>
          <p:nvPr/>
        </p:nvSpPr>
        <p:spPr>
          <a:xfrm>
            <a:off x="697230" y="2067877"/>
            <a:ext cx="13235940" cy="4212431"/>
          </a:xfrm>
          <a:prstGeom prst="rect">
            <a:avLst/>
          </a:prstGeom>
          <a:noFill/>
          <a:ln/>
        </p:spPr>
        <p:txBody>
          <a:bodyPr wrap="square" lIns="0" tIns="0" rIns="0" bIns="0" rtlCol="0" anchor="t"/>
          <a:lstStyle/>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import streamlit as st</a:t>
            </a: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import pandas as pd</a:t>
            </a: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import joblib</a:t>
            </a:r>
            <a:endParaRPr lang="en-US" sz="1000" dirty="0"/>
          </a:p>
          <a:p>
            <a:pPr algn="l" indent="0" marL="0">
              <a:lnSpc>
                <a:spcPts val="1650"/>
              </a:lnSpc>
              <a:buNone/>
            </a:pP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 Load trained model</a:t>
            </a: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model = joblib.load("laptop_price_model.pkl")</a:t>
            </a:r>
            <a:endParaRPr lang="en-US" sz="1000" dirty="0"/>
          </a:p>
          <a:p>
            <a:pPr algn="l" indent="0" marL="0">
              <a:lnSpc>
                <a:spcPts val="1650"/>
              </a:lnSpc>
              <a:buNone/>
            </a:pP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st.title("Laptop Price Prediction")</a:t>
            </a: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st.write("Enter laptop specifications to estimate the price.")</a:t>
            </a:r>
            <a:endParaRPr lang="en-US" sz="1000" dirty="0"/>
          </a:p>
          <a:p>
            <a:pPr algn="l" indent="0" marL="0">
              <a:lnSpc>
                <a:spcPts val="1650"/>
              </a:lnSpc>
              <a:buNone/>
            </a:pP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 User inputs</a:t>
            </a: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company = st.selectbox("Company", ["Apple", "HP", "Dell", "Lenovo"])</a:t>
            </a: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ram = st.slider("RAM (GB)", 4, 64, 8)</a:t>
            </a: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weight = st.slider("Weight (kg)", 1.0, 5.0, 2.0)</a:t>
            </a:r>
            <a:endParaRPr lang="en-US" sz="1000" dirty="0"/>
          </a:p>
          <a:p>
            <a:pPr algn="l" indent="0" marL="0">
              <a:lnSpc>
                <a:spcPts val="1650"/>
              </a:lnSpc>
              <a:buNone/>
            </a:pP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 Prediction</a:t>
            </a: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input_data = pd.DataFrame([[company, ram, weight]], columns=["Company", "Ram", "Weight"])</a:t>
            </a: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predicted_price = model.predict(input_data)[0]</a:t>
            </a:r>
            <a:endParaRPr lang="en-US" sz="1000" dirty="0"/>
          </a:p>
          <a:p>
            <a:pPr algn="l" indent="0" marL="0">
              <a:lnSpc>
                <a:spcPts val="1650"/>
              </a:lnSpc>
              <a:buNone/>
            </a:pPr>
            <a:endParaRPr lang="en-US" sz="1000" dirty="0"/>
          </a:p>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st.write(f"Estimated Price: **₹{predicted_price:.2f}**")</a:t>
            </a:r>
            <a:endParaRPr lang="en-US" sz="1000" dirty="0"/>
          </a:p>
        </p:txBody>
      </p:sp>
      <p:sp>
        <p:nvSpPr>
          <p:cNvPr id="8" name="Text 6"/>
          <p:cNvSpPr/>
          <p:nvPr/>
        </p:nvSpPr>
        <p:spPr>
          <a:xfrm>
            <a:off x="572095" y="6527125"/>
            <a:ext cx="13486209" cy="210622"/>
          </a:xfrm>
          <a:prstGeom prst="rect">
            <a:avLst/>
          </a:prstGeom>
          <a:noFill/>
          <a:ln/>
        </p:spPr>
        <p:txBody>
          <a:bodyPr wrap="none" lIns="0" tIns="0" rIns="0" bIns="0" rtlCol="0" anchor="t"/>
          <a:lstStyle/>
          <a:p>
            <a:pPr algn="l" indent="0" marL="0">
              <a:lnSpc>
                <a:spcPts val="1650"/>
              </a:lnSpc>
              <a:buNone/>
            </a:pPr>
            <a:r>
              <a:rPr lang="en-US" sz="1000" dirty="0">
                <a:solidFill>
                  <a:srgbClr val="2C2926"/>
                </a:solidFill>
                <a:latin typeface="Inter" pitchFamily="34" charset="0"/>
                <a:ea typeface="Inter" pitchFamily="34" charset="-122"/>
                <a:cs typeface="Inter" pitchFamily="34" charset="-120"/>
              </a:rPr>
              <a:t>To run the web application:</a:t>
            </a:r>
            <a:endParaRPr lang="en-US" sz="1000" dirty="0"/>
          </a:p>
        </p:txBody>
      </p:sp>
      <p:sp>
        <p:nvSpPr>
          <p:cNvPr id="9" name="Shape 7"/>
          <p:cNvSpPr/>
          <p:nvPr/>
        </p:nvSpPr>
        <p:spPr>
          <a:xfrm>
            <a:off x="572095" y="6885861"/>
            <a:ext cx="13486209" cy="408027"/>
          </a:xfrm>
          <a:prstGeom prst="roundRect">
            <a:avLst>
              <a:gd name="adj" fmla="val 13557"/>
            </a:avLst>
          </a:prstGeom>
          <a:solidFill>
            <a:srgbClr val="F8ECD3"/>
          </a:solidFill>
          <a:ln/>
        </p:spPr>
      </p:sp>
      <p:sp>
        <p:nvSpPr>
          <p:cNvPr id="10" name="Shape 8"/>
          <p:cNvSpPr/>
          <p:nvPr/>
        </p:nvSpPr>
        <p:spPr>
          <a:xfrm>
            <a:off x="565547" y="6885861"/>
            <a:ext cx="13499306" cy="408027"/>
          </a:xfrm>
          <a:prstGeom prst="roundRect">
            <a:avLst>
              <a:gd name="adj" fmla="val 4842"/>
            </a:avLst>
          </a:prstGeom>
          <a:solidFill>
            <a:srgbClr val="F8ECD3"/>
          </a:solidFill>
          <a:ln/>
        </p:spPr>
      </p:sp>
      <p:sp>
        <p:nvSpPr>
          <p:cNvPr id="11" name="Text 9"/>
          <p:cNvSpPr/>
          <p:nvPr/>
        </p:nvSpPr>
        <p:spPr>
          <a:xfrm>
            <a:off x="697230" y="6984563"/>
            <a:ext cx="13235940" cy="210622"/>
          </a:xfrm>
          <a:prstGeom prst="rect">
            <a:avLst/>
          </a:prstGeom>
          <a:noFill/>
          <a:ln/>
        </p:spPr>
        <p:txBody>
          <a:bodyPr wrap="none" lIns="0" tIns="0" rIns="0" bIns="0" rtlCol="0" anchor="t"/>
          <a:lstStyle/>
          <a:p>
            <a:pPr algn="l" indent="0" marL="0">
              <a:lnSpc>
                <a:spcPts val="1650"/>
              </a:lnSpc>
              <a:buNone/>
            </a:pPr>
            <a:r>
              <a:rPr lang="en-US" sz="1000" dirty="0">
                <a:solidFill>
                  <a:srgbClr val="2C2926"/>
                </a:solidFill>
                <a:highlight>
                  <a:srgbClr val="F8ECD3"/>
                </a:highlight>
                <a:latin typeface="Consolas" pitchFamily="34" charset="0"/>
                <a:ea typeface="Consolas" pitchFamily="34" charset="-122"/>
                <a:cs typeface="Consolas" pitchFamily="34" charset="-120"/>
              </a:rPr>
              <a:t>streamlit run app.py</a:t>
            </a:r>
            <a:endParaRPr lang="en-US" sz="1000" dirty="0"/>
          </a:p>
        </p:txBody>
      </p:sp>
      <p:sp>
        <p:nvSpPr>
          <p:cNvPr id="12" name="Text 10"/>
          <p:cNvSpPr/>
          <p:nvPr/>
        </p:nvSpPr>
        <p:spPr>
          <a:xfrm>
            <a:off x="572095" y="7442002"/>
            <a:ext cx="13486209" cy="210622"/>
          </a:xfrm>
          <a:prstGeom prst="rect">
            <a:avLst/>
          </a:prstGeom>
          <a:noFill/>
          <a:ln/>
        </p:spPr>
        <p:txBody>
          <a:bodyPr wrap="none" lIns="0" tIns="0" rIns="0" bIns="0" rtlCol="0" anchor="t"/>
          <a:lstStyle/>
          <a:p>
            <a:pPr algn="l" indent="0" marL="0">
              <a:lnSpc>
                <a:spcPts val="1650"/>
              </a:lnSpc>
              <a:buNone/>
            </a:pPr>
            <a:r>
              <a:rPr lang="en-US" sz="1000" dirty="0">
                <a:solidFill>
                  <a:srgbClr val="2C2926"/>
                </a:solidFill>
                <a:latin typeface="Inter" pitchFamily="34" charset="0"/>
                <a:ea typeface="Inter" pitchFamily="34" charset="-122"/>
                <a:cs typeface="Inter" pitchFamily="34" charset="-120"/>
              </a:rPr>
              <a:t>This will launch the application in your web browser, providing a convenient way to demonstrate and utilize the price prediction model.</a:t>
            </a:r>
            <a:endParaRPr lang="en-US" sz="1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2025-06-02T09:56:36Z</dcterms:created>
  <dcterms:modified xsi:type="dcterms:W3CDTF">2025-06-02T09:56:36Z</dcterms:modified>
</cp:coreProperties>
</file>